
<file path=[Content_Types].xml><?xml version="1.0" encoding="utf-8"?>
<Types xmlns="http://schemas.openxmlformats.org/package/2006/content-types"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1"/>
  </p:sldMasterIdLst>
  <p:notesMasterIdLst>
    <p:notesMasterId r:id="rId41"/>
  </p:notesMasterIdLst>
  <p:sldIdLst>
    <p:sldId id="272" r:id="rId2"/>
    <p:sldId id="257" r:id="rId3"/>
    <p:sldId id="304" r:id="rId4"/>
    <p:sldId id="289" r:id="rId5"/>
    <p:sldId id="290" r:id="rId6"/>
    <p:sldId id="292" r:id="rId7"/>
    <p:sldId id="271" r:id="rId8"/>
    <p:sldId id="258" r:id="rId9"/>
    <p:sldId id="305" r:id="rId10"/>
    <p:sldId id="278" r:id="rId11"/>
    <p:sldId id="291" r:id="rId12"/>
    <p:sldId id="293" r:id="rId13"/>
    <p:sldId id="294" r:id="rId14"/>
    <p:sldId id="295" r:id="rId15"/>
    <p:sldId id="260" r:id="rId16"/>
    <p:sldId id="296" r:id="rId17"/>
    <p:sldId id="297" r:id="rId18"/>
    <p:sldId id="299" r:id="rId19"/>
    <p:sldId id="298" r:id="rId20"/>
    <p:sldId id="259" r:id="rId21"/>
    <p:sldId id="273" r:id="rId22"/>
    <p:sldId id="275" r:id="rId23"/>
    <p:sldId id="274" r:id="rId24"/>
    <p:sldId id="276" r:id="rId25"/>
    <p:sldId id="261" r:id="rId26"/>
    <p:sldId id="277" r:id="rId27"/>
    <p:sldId id="262" r:id="rId28"/>
    <p:sldId id="281" r:id="rId29"/>
    <p:sldId id="283" r:id="rId30"/>
    <p:sldId id="282" r:id="rId31"/>
    <p:sldId id="288" r:id="rId32"/>
    <p:sldId id="264" r:id="rId33"/>
    <p:sldId id="284" r:id="rId34"/>
    <p:sldId id="300" r:id="rId35"/>
    <p:sldId id="302" r:id="rId36"/>
    <p:sldId id="303" r:id="rId37"/>
    <p:sldId id="301" r:id="rId38"/>
    <p:sldId id="285" r:id="rId39"/>
    <p:sldId id="287" r:id="rId40"/>
  </p:sld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B4423"/>
    <a:srgbClr val="D5A57D"/>
    <a:srgbClr val="FDFBF7"/>
    <a:srgbClr val="ED7D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3" autoAdjust="0"/>
    <p:restoredTop sz="84626" autoAdjust="0"/>
  </p:normalViewPr>
  <p:slideViewPr>
    <p:cSldViewPr snapToGrid="0" snapToObjects="1">
      <p:cViewPr varScale="1">
        <p:scale>
          <a:sx n="125" d="100"/>
          <a:sy n="125" d="100"/>
        </p:scale>
        <p:origin x="1194" y="9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716593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500905-4845-0EE6-AA7A-836C4239F8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9ED307C-7435-A0C4-F4E0-08650C40554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33B0AE9-20AC-2D15-7227-6BEE275A30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수원시 데이터를 선택한 이유</a:t>
            </a:r>
            <a:r>
              <a:rPr lang="en-US" altLang="ko-KR" dirty="0"/>
              <a:t>. </a:t>
            </a:r>
            <a:r>
              <a:rPr lang="ko-KR" altLang="en-US" dirty="0"/>
              <a:t>일자별 기상과 매출의 상관관계를 구하고자 하는데 서울시 데이터는 월매출만 있음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D60D57-E86F-49EE-18FD-14B06DFFC3F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77347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A0FFCB-ED23-5C92-8FFA-A176C06CCF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6D2C8F0-B441-641A-1170-9030B14D18D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1D744E5-2552-E58D-A71E-93F3834630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수원시 데이터를 선택한 이유</a:t>
            </a:r>
            <a:r>
              <a:rPr lang="en-US" altLang="ko-KR" dirty="0"/>
              <a:t>. </a:t>
            </a:r>
            <a:r>
              <a:rPr lang="ko-KR" altLang="en-US" dirty="0"/>
              <a:t>시간별 매출 존재</a:t>
            </a:r>
            <a:r>
              <a:rPr lang="en-US" altLang="ko-KR" dirty="0"/>
              <a:t>. </a:t>
            </a:r>
            <a:r>
              <a:rPr lang="ko-KR" altLang="en-US" dirty="0"/>
              <a:t>경기도 전체 중 데이터가 가장 많은 시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en-US" altLang="ko-KR" dirty="0"/>
              <a:t>+</a:t>
            </a:r>
            <a:r>
              <a:rPr lang="ko-KR" altLang="en-US" dirty="0"/>
              <a:t> </a:t>
            </a:r>
            <a:r>
              <a:rPr lang="en-US" altLang="ko-KR" dirty="0"/>
              <a:t>22</a:t>
            </a:r>
            <a:r>
              <a:rPr lang="ko-KR" altLang="en-US" dirty="0"/>
              <a:t>년 데이터부터 있는데 </a:t>
            </a:r>
            <a:r>
              <a:rPr lang="en-US" altLang="ko-KR" dirty="0"/>
              <a:t>23</a:t>
            </a:r>
            <a:r>
              <a:rPr lang="ko-KR" altLang="en-US" dirty="0"/>
              <a:t>년도부터 선택한 이유 </a:t>
            </a:r>
            <a:r>
              <a:rPr lang="en-US" altLang="ko-KR" dirty="0"/>
              <a:t>: </a:t>
            </a:r>
            <a:r>
              <a:rPr lang="ko-KR" altLang="en-US" dirty="0"/>
              <a:t>코로나때 </a:t>
            </a:r>
            <a:r>
              <a:rPr lang="ko-KR" altLang="en-US" dirty="0" err="1"/>
              <a:t>변동성있는</a:t>
            </a:r>
            <a:r>
              <a:rPr lang="ko-KR" altLang="en-US" dirty="0"/>
              <a:t> 매출은 제외하고 안정적인 매출로 학습시키기 위함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F05764-A97B-9E12-52C6-440B13F34B6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5842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6F885D-1869-F279-B65F-A76B651E63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B9101A9-6D9C-B764-BF10-C1826F3887C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5A58BDF-6DE8-4E46-C40D-5DD109152F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BF3619-B472-2AA7-DFB2-0FF30343E79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4773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BAF960-6BD5-9C8E-F321-4EDD74CD3D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F56B79A-FFDB-647A-B74A-3526ACE53B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990A672-85C2-47F7-ABBB-7CCB475676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97A327-6179-14BB-0332-3E19118665C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8807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0B71D1-A169-F50F-6032-B0A6F8ACD3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CF71BD2-EDF9-D354-8DF7-A748295225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C13CD36-860D-C92B-91ED-14B4D54256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카드 소비데이터 기준으로 병합할 예정</a:t>
            </a:r>
            <a:r>
              <a:rPr lang="en-US" altLang="ko-KR" dirty="0"/>
              <a:t>. 24</a:t>
            </a:r>
            <a:r>
              <a:rPr lang="ko-KR" altLang="en-US" dirty="0"/>
              <a:t>시간이 </a:t>
            </a:r>
            <a:r>
              <a:rPr lang="en-US" altLang="ko-KR" dirty="0"/>
              <a:t>10</a:t>
            </a:r>
            <a:r>
              <a:rPr lang="ko-KR" altLang="en-US" dirty="0"/>
              <a:t>개 시간대로 </a:t>
            </a:r>
            <a:r>
              <a:rPr lang="ko-KR" altLang="en-US" dirty="0" err="1"/>
              <a:t>나눠져있기에</a:t>
            </a:r>
            <a:r>
              <a:rPr lang="ko-KR" altLang="en-US" dirty="0"/>
              <a:t> 해당 구간의 다른 기온과 동일하게 변경</a:t>
            </a:r>
            <a:endParaRPr lang="en-US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예를 들어 </a:t>
            </a:r>
            <a:r>
              <a:rPr lang="en-US" dirty="0"/>
              <a:t>6</a:t>
            </a:r>
            <a:r>
              <a:rPr lang="ko-KR" altLang="en-US" dirty="0"/>
              <a:t>시간대가 </a:t>
            </a:r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15:00 ~ 16:59 </a:t>
            </a:r>
            <a:r>
              <a:rPr lang="ko-KR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라서 </a:t>
            </a:r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3</a:t>
            </a:r>
            <a:r>
              <a:rPr lang="ko-KR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시의 </a:t>
            </a:r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-50</a:t>
            </a:r>
            <a:r>
              <a:rPr lang="ko-KR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도는 아래 </a:t>
            </a:r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4</a:t>
            </a:r>
            <a:r>
              <a:rPr lang="ko-KR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시와 동일한 </a:t>
            </a:r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10.1</a:t>
            </a:r>
            <a:r>
              <a:rPr lang="ko-KR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도로 변경</a:t>
            </a:r>
            <a:endParaRPr lang="en-US" altLang="ko-KR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0DC1DA-5A36-D7B0-5B53-3065541C8D3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0887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18AB6E-CEC3-DD83-F591-887DCB903E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47F37D1-B06A-53B7-3822-26BCCC5432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7B2D485-03D1-64F4-CA6C-9DFE9BEAC3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강수량 </a:t>
            </a:r>
            <a:r>
              <a:rPr lang="ko-KR" alt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음수인것</a:t>
            </a:r>
            <a:r>
              <a:rPr lang="ko-KR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0</a:t>
            </a:r>
            <a:r>
              <a:rPr lang="ko-KR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처리</a:t>
            </a:r>
            <a:endParaRPr lang="en-US" altLang="ko-KR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504C74-A616-E897-755D-D13CDB0678D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1412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D1E5DF-2A9E-D63C-31AE-400186FF53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F8EB623-0C72-003F-6325-0E594924CFE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9734D41-886C-944E-035E-0D567F54BD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강수량 </a:t>
            </a:r>
            <a:r>
              <a:rPr lang="ko-KR" alt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음수인것</a:t>
            </a:r>
            <a:r>
              <a:rPr lang="ko-KR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0</a:t>
            </a:r>
            <a:r>
              <a:rPr lang="ko-KR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처리</a:t>
            </a:r>
            <a:endParaRPr lang="en-US" altLang="ko-KR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55CCDD-A8F7-CE8D-9011-8C79A6A7037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15219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F1F296-E501-3A40-7C09-41185FB043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251D928-35DA-973B-DE5D-31C1DF5CCCE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E9472F2-CE08-81AE-A307-B4D2D34EE9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강수량 </a:t>
            </a:r>
            <a:r>
              <a:rPr lang="ko-KR" alt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음수인것</a:t>
            </a:r>
            <a:r>
              <a:rPr lang="ko-KR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0</a:t>
            </a:r>
            <a:r>
              <a:rPr lang="ko-KR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처리</a:t>
            </a:r>
            <a:endParaRPr lang="en-US" altLang="ko-KR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C13F94-D10D-5EC7-8186-3753E3AD3C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40368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4A2770-7637-5A10-40B5-C4175FD24B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8F56484-C6BA-28CD-AB04-787924A5196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01BD62E-194B-1BAA-6B52-A9AAEB4217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EF7F77-AF12-5859-D786-8026DE6023F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72312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-17145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514350" y="4400550"/>
            <a:ext cx="4114800" cy="3600450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실제로는 거의 영향을 </a:t>
            </a:r>
            <a:r>
              <a:rPr lang="ko-KR" altLang="en-US" dirty="0" err="1"/>
              <a:t>및치지</a:t>
            </a:r>
            <a:r>
              <a:rPr lang="ko-KR" altLang="en-US" dirty="0"/>
              <a:t> 않음</a:t>
            </a:r>
          </a:p>
        </p:txBody>
      </p:sp>
    </p:spTree>
    <p:extLst>
      <p:ext uri="{BB962C8B-B14F-4D97-AF65-F5344CB8AC3E}">
        <p14:creationId xmlns:p14="http://schemas.microsoft.com/office/powerpoint/2010/main" val="156040824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-17145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514350" y="4400550"/>
            <a:ext cx="4114800" cy="3600450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카페 위치 상기시키며 민감도가 거의 없음을 한번 더 상기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배달 데이터 </a:t>
            </a:r>
            <a:r>
              <a:rPr lang="en-US" altLang="ko-KR" dirty="0"/>
              <a:t>3</a:t>
            </a:r>
            <a:r>
              <a:rPr lang="ko-KR" altLang="en-US" dirty="0"/>
              <a:t>만 </a:t>
            </a:r>
            <a:r>
              <a:rPr lang="en-US" altLang="ko-KR" dirty="0"/>
              <a:t>7</a:t>
            </a:r>
            <a:r>
              <a:rPr lang="ko-KR" altLang="en-US" dirty="0" err="1"/>
              <a:t>천건정도</a:t>
            </a:r>
            <a:r>
              <a:rPr lang="en-US" altLang="ko-KR" dirty="0"/>
              <a:t>, </a:t>
            </a:r>
            <a:r>
              <a:rPr lang="ko-KR" altLang="en-US" dirty="0"/>
              <a:t>한식 데이터 </a:t>
            </a:r>
            <a:r>
              <a:rPr lang="en-US" altLang="ko-KR" dirty="0"/>
              <a:t>44</a:t>
            </a:r>
            <a:r>
              <a:rPr lang="ko-KR" altLang="en-US" dirty="0" err="1"/>
              <a:t>만건</a:t>
            </a:r>
            <a:r>
              <a:rPr lang="en-US" altLang="ko-KR" dirty="0"/>
              <a:t>. </a:t>
            </a:r>
            <a:r>
              <a:rPr lang="ko-KR" altLang="en-US" dirty="0"/>
              <a:t>데이터 수가 많은 업종으로 학습시키기 위해 한식 선정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556582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AA1122-4F22-872A-B09B-BFC54E86E9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34BBCB0-EAA1-74D3-D559-47B0FFBE7D5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C6BEF71-7F66-A2A9-4386-219B3F64B6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A09797-99E4-B2D3-2154-CA4373EC166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17054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AEABE4-5A18-FDC7-13AA-04CE9758E0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DBDA386-84BA-0CE0-72B7-C24BEA36A21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E293C18-4BB6-8B7C-43EC-EC32D19086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B586EC-4909-48B9-1722-D425E845919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09455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독립변수 </a:t>
            </a:r>
            <a:r>
              <a:rPr lang="en-US" altLang="ko-KR" dirty="0"/>
              <a:t>: </a:t>
            </a:r>
            <a:r>
              <a:rPr lang="ko-KR" altLang="en-US" dirty="0"/>
              <a:t>시간</a:t>
            </a:r>
            <a:r>
              <a:rPr lang="en-US" altLang="ko-KR" dirty="0"/>
              <a:t>, </a:t>
            </a:r>
            <a:r>
              <a:rPr lang="ko-KR" altLang="en-US" dirty="0"/>
              <a:t>날짜</a:t>
            </a:r>
            <a:r>
              <a:rPr lang="en-US" altLang="ko-KR" dirty="0"/>
              <a:t>, </a:t>
            </a:r>
            <a:r>
              <a:rPr lang="ko-KR" altLang="en-US" dirty="0"/>
              <a:t>매출건수</a:t>
            </a:r>
            <a:r>
              <a:rPr lang="en-US" altLang="ko-KR" dirty="0"/>
              <a:t>, </a:t>
            </a:r>
            <a:r>
              <a:rPr lang="ko-KR" altLang="en-US" dirty="0" err="1"/>
              <a:t>객단가</a:t>
            </a:r>
            <a:r>
              <a:rPr lang="en-US" altLang="ko-KR" dirty="0"/>
              <a:t>, </a:t>
            </a:r>
            <a:r>
              <a:rPr lang="ko-KR" altLang="en-US" dirty="0"/>
              <a:t>기온</a:t>
            </a:r>
            <a:r>
              <a:rPr lang="en-US" altLang="ko-KR" dirty="0"/>
              <a:t>, </a:t>
            </a:r>
            <a:r>
              <a:rPr lang="ko-KR" altLang="en-US" dirty="0"/>
              <a:t>강수</a:t>
            </a:r>
            <a:endParaRPr lang="en-US" altLang="ko-KR" dirty="0"/>
          </a:p>
          <a:p>
            <a:r>
              <a:rPr lang="ko-KR" altLang="en-US" dirty="0"/>
              <a:t>종속변수 </a:t>
            </a:r>
            <a:r>
              <a:rPr lang="en-US" altLang="ko-KR" dirty="0"/>
              <a:t>: </a:t>
            </a:r>
            <a:r>
              <a:rPr lang="ko-KR" altLang="en-US" dirty="0"/>
              <a:t>매출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2050E7-DFAF-21B2-0D05-CBB0383AAF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2FAFF20-04CD-BC4C-CC76-1808FBF8A3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5C941AB-92CF-B8F9-E602-50740D6B05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116167-5F6C-E7F5-2833-6FB28388399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33994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9C8461-EFA5-9878-CCFA-BFA308FEF3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CCC1DCC-D929-4F53-C91A-29BB67567B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51B9005-C3C0-A6A2-F98D-0BE6D9D10F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AFCEE1-2F14-F8A9-53F4-196A211114A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7625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FDDEA2-E413-59D6-394E-A8A5A6592A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CA382F8-AF11-2576-DEDA-9C282278172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DFECCAE-DDA9-B38B-D917-3A314175FC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550C92-4DB7-1D51-C708-63483CF3443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86744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2B12A1-0F78-C4CF-4AAA-E0F88F0A99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C52A0AB-B6A9-8004-AC64-8243A3B3FA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CDCE766-0A86-8BA5-5110-1EBA0ED720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84B9AA-CBF3-9B2C-5A0F-08731876204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9785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FC6841-85A6-3406-8B47-BBD51709DC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927039D-7B8A-C864-0365-7A56D3B142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73AABE5-A747-EE91-38F6-C02B151099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34C0AB-57FE-071F-8E85-221CCBDDF19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33398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독립변수 </a:t>
            </a:r>
            <a:r>
              <a:rPr lang="en-US" altLang="ko-KR" dirty="0"/>
              <a:t>: </a:t>
            </a:r>
            <a:r>
              <a:rPr lang="ko-KR" altLang="en-US" dirty="0"/>
              <a:t>시간</a:t>
            </a:r>
            <a:r>
              <a:rPr lang="en-US" altLang="ko-KR" dirty="0"/>
              <a:t>, </a:t>
            </a:r>
            <a:r>
              <a:rPr lang="ko-KR" altLang="en-US" dirty="0"/>
              <a:t>날짜</a:t>
            </a:r>
            <a:r>
              <a:rPr lang="en-US" altLang="ko-KR" dirty="0"/>
              <a:t>, </a:t>
            </a:r>
            <a:r>
              <a:rPr lang="ko-KR" altLang="en-US" dirty="0"/>
              <a:t>거래건수</a:t>
            </a:r>
            <a:r>
              <a:rPr lang="en-US" altLang="ko-KR" dirty="0"/>
              <a:t>, </a:t>
            </a:r>
            <a:r>
              <a:rPr lang="ko-KR" altLang="en-US" dirty="0" err="1"/>
              <a:t>객단가</a:t>
            </a:r>
            <a:r>
              <a:rPr lang="en-US" altLang="ko-KR" dirty="0"/>
              <a:t>, </a:t>
            </a:r>
            <a:r>
              <a:rPr lang="ko-KR" altLang="en-US" dirty="0"/>
              <a:t>기온</a:t>
            </a:r>
            <a:r>
              <a:rPr lang="en-US" altLang="ko-KR" dirty="0"/>
              <a:t>, </a:t>
            </a:r>
            <a:r>
              <a:rPr lang="ko-KR" altLang="en-US" dirty="0"/>
              <a:t>강수</a:t>
            </a:r>
            <a:r>
              <a:rPr lang="en-US" altLang="ko-KR" dirty="0"/>
              <a:t>, </a:t>
            </a:r>
            <a:r>
              <a:rPr lang="ko-KR" altLang="en-US" dirty="0"/>
              <a:t>★동</a:t>
            </a:r>
            <a:r>
              <a:rPr lang="en-US" altLang="ko-KR" dirty="0"/>
              <a:t>(</a:t>
            </a:r>
            <a:r>
              <a:rPr lang="ko-KR" altLang="en-US" dirty="0" err="1"/>
              <a:t>원핫인코딩</a:t>
            </a:r>
            <a:r>
              <a:rPr lang="en-US" altLang="ko-KR" dirty="0"/>
              <a:t>)</a:t>
            </a:r>
            <a:r>
              <a:rPr lang="ko-KR" altLang="en-US" dirty="0"/>
              <a:t> ★ </a:t>
            </a:r>
            <a:r>
              <a:rPr lang="ko-KR" altLang="en-US" dirty="0" err="1"/>
              <a:t>추가했다는것</a:t>
            </a:r>
            <a:r>
              <a:rPr lang="ko-KR" altLang="en-US" dirty="0"/>
              <a:t> 말해주기</a:t>
            </a:r>
            <a:endParaRPr lang="en-US" altLang="ko-KR" dirty="0"/>
          </a:p>
          <a:p>
            <a:r>
              <a:rPr lang="ko-KR" altLang="en-US" dirty="0"/>
              <a:t>종속변수 </a:t>
            </a:r>
            <a:r>
              <a:rPr lang="en-US" altLang="ko-KR" dirty="0"/>
              <a:t>: </a:t>
            </a:r>
            <a:r>
              <a:rPr lang="ko-KR" altLang="en-US" dirty="0"/>
              <a:t>매출</a:t>
            </a:r>
            <a:endParaRPr lang="en-US" altLang="ko-KR" dirty="0"/>
          </a:p>
          <a:p>
            <a:endParaRPr lang="en-US" dirty="0"/>
          </a:p>
          <a:p>
            <a:r>
              <a:rPr lang="ko-KR" altLang="en-US" dirty="0"/>
              <a:t>각각 학습시켰나</a:t>
            </a:r>
            <a:r>
              <a:rPr lang="en-US" altLang="ko-KR" dirty="0"/>
              <a:t>..? </a:t>
            </a:r>
            <a:r>
              <a:rPr lang="ko-KR" altLang="en-US" dirty="0"/>
              <a:t>그렇다면 아래는 거래건수</a:t>
            </a:r>
            <a:endParaRPr lang="en-US" dirty="0"/>
          </a:p>
          <a:p>
            <a:r>
              <a:rPr lang="ko-KR" altLang="en-US" dirty="0"/>
              <a:t>독립변수 </a:t>
            </a:r>
            <a:r>
              <a:rPr lang="en-US" altLang="ko-KR" dirty="0"/>
              <a:t>: </a:t>
            </a:r>
            <a:r>
              <a:rPr lang="ko-KR" altLang="en-US" dirty="0"/>
              <a:t>시간</a:t>
            </a:r>
            <a:r>
              <a:rPr lang="en-US" altLang="ko-KR" dirty="0"/>
              <a:t>, </a:t>
            </a:r>
            <a:r>
              <a:rPr lang="ko-KR" altLang="en-US" dirty="0"/>
              <a:t>날짜</a:t>
            </a:r>
            <a:r>
              <a:rPr lang="en-US" altLang="ko-KR" dirty="0"/>
              <a:t>, </a:t>
            </a:r>
            <a:r>
              <a:rPr lang="ko-KR" altLang="en-US" dirty="0"/>
              <a:t>매출</a:t>
            </a:r>
            <a:r>
              <a:rPr lang="en-US" altLang="ko-KR" dirty="0"/>
              <a:t>, </a:t>
            </a:r>
            <a:r>
              <a:rPr lang="ko-KR" altLang="en-US" dirty="0" err="1"/>
              <a:t>객단가</a:t>
            </a:r>
            <a:r>
              <a:rPr lang="en-US" altLang="ko-KR" dirty="0"/>
              <a:t>, </a:t>
            </a:r>
            <a:r>
              <a:rPr lang="ko-KR" altLang="en-US" dirty="0"/>
              <a:t>기온</a:t>
            </a:r>
            <a:r>
              <a:rPr lang="en-US" altLang="ko-KR" dirty="0"/>
              <a:t>, </a:t>
            </a:r>
            <a:r>
              <a:rPr lang="ko-KR" altLang="en-US" dirty="0"/>
              <a:t>강수</a:t>
            </a:r>
            <a:r>
              <a:rPr lang="en-US" altLang="ko-KR" dirty="0"/>
              <a:t>, </a:t>
            </a:r>
            <a:r>
              <a:rPr lang="ko-KR" altLang="en-US" dirty="0"/>
              <a:t>★동</a:t>
            </a:r>
            <a:r>
              <a:rPr lang="en-US" altLang="ko-KR" dirty="0"/>
              <a:t>(</a:t>
            </a:r>
            <a:r>
              <a:rPr lang="ko-KR" altLang="en-US" dirty="0" err="1"/>
              <a:t>원핫인코딩</a:t>
            </a:r>
            <a:r>
              <a:rPr lang="en-US" altLang="ko-KR" dirty="0"/>
              <a:t>)</a:t>
            </a:r>
            <a:r>
              <a:rPr lang="ko-KR" altLang="en-US" dirty="0"/>
              <a:t> ★ </a:t>
            </a:r>
            <a:r>
              <a:rPr lang="ko-KR" altLang="en-US" dirty="0" err="1"/>
              <a:t>추가했다는것</a:t>
            </a:r>
            <a:r>
              <a:rPr lang="ko-KR" altLang="en-US" dirty="0"/>
              <a:t> 말해주기</a:t>
            </a:r>
            <a:endParaRPr lang="en-US" altLang="ko-KR" dirty="0"/>
          </a:p>
          <a:p>
            <a:r>
              <a:rPr lang="ko-KR" altLang="en-US" dirty="0"/>
              <a:t>종속변수 </a:t>
            </a:r>
            <a:r>
              <a:rPr lang="en-US" altLang="ko-KR" dirty="0"/>
              <a:t>: </a:t>
            </a:r>
            <a:r>
              <a:rPr lang="ko-KR" altLang="en-US" dirty="0"/>
              <a:t>거래 건수</a:t>
            </a:r>
            <a:endParaRPr lang="en-US" altLang="ko-KR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7D08B6-76AF-7C54-4352-644BA68177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7A972F7-2B29-29BC-EB2B-747838FD167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8E17285-9CD0-8B1A-0A06-2507C66077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88DB42-5083-463F-0F26-F8E782AC3B6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0220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A403FE-4335-2ABA-4A9D-71984B5CC6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44372A0-DAC7-643C-6453-0B6885E5ADE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718EF8A-5F6A-0858-46E1-943C6C2A62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A2FF86-FA17-8D1C-D961-67A12BA603D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54519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2A8C5B-8287-69E2-3F4D-DAEF1A26A0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84C9929-28F5-C03B-D849-0EFAA933D9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AE1D350-C6FD-A012-16D9-D69AD4A37E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D26B59-47CF-90FF-5452-B286BE66718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08542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988FE2-C6C9-E7C4-F24B-EA0E236DE0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6B344EF-B3EA-C9DF-12F7-5E2F6CBCB6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317FA89-F874-4BBB-A063-486A496CF1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과거 날짜는 실제 데이터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FED1E2-7340-A7A6-235C-C93D09AA629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16931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F7B354-BAC9-BC76-26FE-B97524E7CB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A80817-CB59-BF55-B8D9-39ED1D15624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64C2B72-A885-D326-4B5E-6BFADB8D8A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2025</a:t>
            </a:r>
            <a:r>
              <a:rPr lang="ko-KR" altLang="en-US" dirty="0"/>
              <a:t>년 </a:t>
            </a:r>
            <a:r>
              <a:rPr lang="en-US" dirty="0"/>
              <a:t>11</a:t>
            </a:r>
            <a:r>
              <a:rPr lang="ko-KR" altLang="en-US" dirty="0"/>
              <a:t>월부터는 예측 데이터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575D68-CDE2-F35A-2F71-6D8F01C471B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11667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B1E251-E9B8-4386-5EC0-1E7694E03A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61F6335-4708-5C1E-5FD8-F1230DE9CA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9DDA648-D6E2-EBDA-DB7F-98AED453E8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1D3DC6-AA7D-20D7-BD8B-81021EC580A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7784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83DE0B-9CF0-DFE1-C57A-95175171DC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0C99B8C-7680-1795-BDCE-0760F41156E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9E98370-FCA7-D6E9-AEDA-E7B4745325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579F99-CFC0-D934-C785-54D80E663EE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125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AD7506-0033-2690-FAB2-8503326CBB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7D12974-E736-CE85-049D-2B7E797DE9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7B98CE5-17FE-9B0D-DFCD-6EB68DA037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586F56-A5BB-DA00-0C3D-A86820FF3B2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0511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C089F5-2916-27C9-9602-B9A1138AC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6945181-B623-93B4-CF40-0CBB720E0A3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8DA7234-A47B-364D-EB79-8DFEE6A7D4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3268FB-E2B8-7D9B-B110-EBE82496AD6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2507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042E9A-88A9-D014-B792-86E9CE7571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3A96D4F-1D5A-C863-CE95-37E25D55E28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65B3BAD-0446-D7A8-9BCA-BAB4703579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E09B5F-D7FC-3E83-9E66-1B23EB29CA7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988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C23713-9854-1B9E-E44C-607676F348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52A49E6-D0A4-FEFB-F2A4-2BDC8E08E3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290579B-A098-0EC0-1764-DCCFFA14C0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F465F0-0ABA-B79B-AF5E-9ED792B59D5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15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47746E-6049-05BE-1D88-20BDE46AC8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7B8AAF8-DECE-5633-0EAC-C4C55D2894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14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0C14DD0-55E3-9198-760F-1551BFABD1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B3626-8DE2-4BC0-92A1-389D018F4389}" type="datetimeFigureOut">
              <a:rPr lang="ko-KR" altLang="en-US" smtClean="0"/>
              <a:t>2026-01-05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C3FAA7D-D472-566F-7A1E-2454F060CF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CE69B27-F7BE-BB8B-644F-5BF9E0A3E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C793C-F817-43B3-9386-0C42E27F41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3204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147C7D-2E40-B18C-69D4-A3F1BB61F0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A0CF9CB-5AE4-CB34-FC45-51842BF048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8E4723A-2C4F-D17D-E4E7-A5C36CCAE6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B3626-8DE2-4BC0-92A1-389D018F4389}" type="datetimeFigureOut">
              <a:rPr lang="ko-KR" altLang="en-US" smtClean="0"/>
              <a:t>2026-01-05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96495B5-BE73-E677-7E75-46236B5B0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2784DDA-88A1-C59C-E05F-846579213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C793C-F817-43B3-9386-0C42E27F41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53368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1ED405C-CE75-DB45-D1FB-7C5EC16506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4638"/>
            <a:ext cx="1971675" cy="4357687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4B84C64-CDD5-C8DA-44C8-70C20056C7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4638"/>
            <a:ext cx="5762625" cy="4357687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A01D1F9-7EE7-2575-5E12-C4761B4D93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B3626-8DE2-4BC0-92A1-389D018F4389}" type="datetimeFigureOut">
              <a:rPr lang="ko-KR" altLang="en-US" smtClean="0"/>
              <a:t>2026-01-05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E14588D-27A7-53BC-60B0-8F6C6C5247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4D781C-6758-A015-83CF-06D9FDFC87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C793C-F817-43B3-9386-0C42E27F41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952142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FAULT">
    <p:bg>
      <p:bgPr>
        <a:solidFill>
          <a:srgbClr val="FDFB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1">
            <a:extLst>
              <a:ext uri="{FF2B5EF4-FFF2-40B4-BE49-F238E27FC236}">
                <a16:creationId xmlns:a16="http://schemas.microsoft.com/office/drawing/2014/main" id="{800F0869-8127-7278-FCD1-7CEF46C2C1F3}"/>
              </a:ext>
            </a:extLst>
          </p:cNvPr>
          <p:cNvSpPr/>
          <p:nvPr userDrawn="1"/>
        </p:nvSpPr>
        <p:spPr>
          <a:xfrm>
            <a:off x="0" y="838200"/>
            <a:ext cx="8560707" cy="45719"/>
          </a:xfrm>
          <a:prstGeom prst="rect">
            <a:avLst/>
          </a:prstGeom>
          <a:solidFill>
            <a:srgbClr val="D4A574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3005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9B4213-2EE6-1642-FD34-5ADF0B22E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6927F84-78EF-E0EB-A3F9-D44CF72C32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4D05B22-7C70-2FFC-C20F-F1723473E6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B3626-8DE2-4BC0-92A1-389D018F4389}" type="datetimeFigureOut">
              <a:rPr lang="ko-KR" altLang="en-US" smtClean="0"/>
              <a:t>2026-01-05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AD0BD2A-3AF7-A62C-2645-A038D1ABF6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7039E20-FCFB-7177-663E-AD1B543A3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C793C-F817-43B3-9386-0C42E27F41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76811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2A86AD-EE67-7003-08D1-F6018B3122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700"/>
            <a:ext cx="7886700" cy="21399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A6ABC38-D764-E51F-F6A0-1AE3D3E3F9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1700"/>
            <a:ext cx="7886700" cy="1125538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0247345-6158-CBE4-8843-C08A3E7AEB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B3626-8DE2-4BC0-92A1-389D018F4389}" type="datetimeFigureOut">
              <a:rPr lang="ko-KR" altLang="en-US" smtClean="0"/>
              <a:t>2026-01-05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AD907E4-6869-7530-19A2-56695457B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4F37D72-B408-F8EC-A51A-955FCF72D7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C793C-F817-43B3-9386-0C42E27F41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87585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7ED74B-751A-CE2E-5ABC-8840EACD65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5414972-1E4A-FED3-3F0E-3038279FAF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70013"/>
            <a:ext cx="3867150" cy="3262312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4428647-F5D7-C3B8-B80C-A2B341E459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370013"/>
            <a:ext cx="3867150" cy="3262312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6B1334E-1BEA-0CC8-9A01-6A47509CBB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B3626-8DE2-4BC0-92A1-389D018F4389}" type="datetimeFigureOut">
              <a:rPr lang="ko-KR" altLang="en-US" smtClean="0"/>
              <a:t>2026-01-05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C539960-9885-78A7-8437-469EB769CB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04F5E37-5E98-5515-6200-ADE7D6F25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C793C-F817-43B3-9386-0C42E27F41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69051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37C677-189F-C571-7078-16227EFE46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274638"/>
            <a:ext cx="7886700" cy="99377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27EA3E4-7E44-2670-43C6-BA0D8EB9D6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260475"/>
            <a:ext cx="3868737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E4F2485-338D-62F2-B2CC-69D9A9FBC7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1879600"/>
            <a:ext cx="3868737" cy="276225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687E5F5-DBCB-E490-85B3-FDA209C8C3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475"/>
            <a:ext cx="3887788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897A8DD-5DF8-0E45-8FA9-72286D408B5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9600"/>
            <a:ext cx="3887788" cy="276225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4EBBCC9-2E06-4342-4190-CCB26BE262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B3626-8DE2-4BC0-92A1-389D018F4389}" type="datetimeFigureOut">
              <a:rPr lang="ko-KR" altLang="en-US" smtClean="0"/>
              <a:t>2026-01-05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CB8FE2C-81FC-8225-A057-208AF6A4D1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4D3AD14-AE3E-B077-6E2D-C63286A47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C793C-F817-43B3-9386-0C42E27F41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03400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4130EA-2D38-0E5D-D5A5-AD1647873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0180771-8059-7A79-C31B-D08E28AD59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B3626-8DE2-4BC0-92A1-389D018F4389}" type="datetimeFigureOut">
              <a:rPr lang="ko-KR" altLang="en-US" smtClean="0"/>
              <a:t>2026-01-05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0F632F8-2D10-0354-9466-AC0291E4E1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9D17B23-6B01-486D-3F78-13B476199D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C793C-F817-43B3-9386-0C42E27F41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16824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E013E84-3AF3-382D-FB07-088AE73239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B3626-8DE2-4BC0-92A1-389D018F4389}" type="datetimeFigureOut">
              <a:rPr lang="ko-KR" altLang="en-US" smtClean="0"/>
              <a:t>2026-01-05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2B27B02-DC75-B22E-0648-CB765888DC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42E94BD-7505-41F9-53C9-0A337CD8D3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C793C-F817-43B3-9386-0C42E27F41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84025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A91E25-BC55-7B56-3BD5-19BA25B0DC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12DE160-A714-3FF5-2DD9-4580FDD38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50E0A34-FD0C-5181-321E-F3DADCD04A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AD75FCF-AD2E-E363-DC6D-56569421F6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B3626-8DE2-4BC0-92A1-389D018F4389}" type="datetimeFigureOut">
              <a:rPr lang="ko-KR" altLang="en-US" smtClean="0"/>
              <a:t>2026-01-05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13209E7-2730-7DE9-82D3-CC3F2AAD97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CA25ADF-CEE8-332B-E831-6E59591E87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C793C-F817-43B3-9386-0C42E27F41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45306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3E944F-A093-8963-244B-E4EDBD3DE6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ED4386B-9662-A0DE-415F-BB880CAB33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92BDDED-6206-5BAB-C4AA-B7A2EC96FB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4657423-ACE6-0475-96AD-8B2592306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B3626-8DE2-4BC0-92A1-389D018F4389}" type="datetimeFigureOut">
              <a:rPr lang="ko-KR" altLang="en-US" smtClean="0"/>
              <a:t>2026-01-05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046DFD5-D94D-CA71-E447-F255DF5978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843128F-D068-A337-0B17-1C6345F16D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C793C-F817-43B3-9386-0C42E27F41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5479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B128F80-54CC-F14C-C5F5-53668E225F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7D46C51-13B6-C7F6-D01B-5DABD7372D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BB47E74-0E7B-F531-0616-2A7212E080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7B3626-8DE2-4BC0-92A1-389D018F4389}" type="datetimeFigureOut">
              <a:rPr lang="ko-KR" altLang="en-US" smtClean="0"/>
              <a:t>2026-01-05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22031D1-5DA5-8C39-4673-77B0AFB84D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CF7DC0-FE5F-2856-9A3A-7AED0B7E86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2C793C-F817-43B3-9386-0C42E27F41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80098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1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7.png"/><Relationship Id="rId4" Type="http://schemas.openxmlformats.org/officeDocument/2006/relationships/notesSlide" Target="../notesSlides/notesSlide3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B44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/>
          <p:cNvSpPr/>
          <p:nvPr/>
        </p:nvSpPr>
        <p:spPr>
          <a:xfrm>
            <a:off x="1450000" y="1639490"/>
            <a:ext cx="6243850" cy="11885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4680"/>
              </a:lnSpc>
              <a:spcAft>
                <a:spcPts val="900"/>
              </a:spcAft>
              <a:buNone/>
            </a:pPr>
            <a:r>
              <a:rPr lang="ko-KR" altLang="en-US" sz="3900" dirty="0">
                <a:solidFill>
                  <a:srgbClr val="FDFBF7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Georgia" pitchFamily="34" charset="-120"/>
              </a:rPr>
              <a:t>환경에 따른</a:t>
            </a:r>
            <a:endParaRPr lang="en-US" altLang="ko-KR" sz="3900" dirty="0">
              <a:solidFill>
                <a:srgbClr val="FDFBF7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Georgia" pitchFamily="34" charset="-120"/>
            </a:endParaRPr>
          </a:p>
          <a:p>
            <a:pPr marL="0" indent="0" algn="ctr">
              <a:lnSpc>
                <a:spcPts val="4680"/>
              </a:lnSpc>
              <a:spcAft>
                <a:spcPts val="900"/>
              </a:spcAft>
              <a:buNone/>
            </a:pPr>
            <a:r>
              <a:rPr lang="ko-KR" altLang="en-US" sz="3900" dirty="0">
                <a:solidFill>
                  <a:srgbClr val="FDFBF7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Georgia" pitchFamily="34" charset="-120"/>
              </a:rPr>
              <a:t>카페 일일 매출액 예측하기</a:t>
            </a:r>
            <a:endParaRPr lang="en-US" altLang="ko-KR" sz="3900" dirty="0">
              <a:solidFill>
                <a:srgbClr val="FDFBF7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Georgia" pitchFamily="34" charset="-120"/>
            </a:endParaRPr>
          </a:p>
        </p:txBody>
      </p:sp>
      <p:sp>
        <p:nvSpPr>
          <p:cNvPr id="5" name="Text 1"/>
          <p:cNvSpPr/>
          <p:nvPr/>
        </p:nvSpPr>
        <p:spPr>
          <a:xfrm>
            <a:off x="6395979" y="4709136"/>
            <a:ext cx="2644227" cy="2933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10"/>
              </a:lnSpc>
              <a:spcAft>
                <a:spcPts val="2400"/>
              </a:spcAft>
              <a:buNone/>
            </a:pPr>
            <a:r>
              <a:rPr lang="ko-KR" altLang="en-US" sz="1650" dirty="0" err="1">
                <a:solidFill>
                  <a:srgbClr val="FDFBF7"/>
                </a:solidFill>
                <a:latin typeface="온글잎 신예빈 Regular" panose="02000503000000000000" pitchFamily="2" charset="-127"/>
                <a:ea typeface="온글잎 신예빈 Regular" panose="02000503000000000000" pitchFamily="2" charset="-127"/>
                <a:cs typeface="Arial" pitchFamily="34" charset="-120"/>
              </a:rPr>
              <a:t>주토피아</a:t>
            </a:r>
            <a:r>
              <a:rPr lang="ko-KR" altLang="en-US" sz="1650" dirty="0">
                <a:solidFill>
                  <a:srgbClr val="FDFBF7"/>
                </a:solidFill>
                <a:latin typeface="온글잎 신예빈 Regular" panose="02000503000000000000" pitchFamily="2" charset="-127"/>
                <a:ea typeface="온글잎 신예빈 Regular" panose="02000503000000000000" pitchFamily="2" charset="-127"/>
                <a:cs typeface="Arial" pitchFamily="34" charset="-120"/>
              </a:rPr>
              <a:t> </a:t>
            </a:r>
            <a:r>
              <a:rPr lang="en-US" altLang="ko-KR" sz="1650" dirty="0">
                <a:solidFill>
                  <a:srgbClr val="FDFBF7"/>
                </a:solidFill>
                <a:latin typeface="온글잎 신예빈 Regular" panose="02000503000000000000" pitchFamily="2" charset="-127"/>
                <a:ea typeface="온글잎 신예빈 Regular" panose="02000503000000000000" pitchFamily="2" charset="-127"/>
                <a:cs typeface="Arial" pitchFamily="34" charset="-120"/>
              </a:rPr>
              <a:t>AI </a:t>
            </a:r>
            <a:r>
              <a:rPr lang="en-US" sz="1650" dirty="0">
                <a:solidFill>
                  <a:srgbClr val="FDFBF7"/>
                </a:solidFill>
                <a:latin typeface="온글잎 신예빈 Regular" panose="02000503000000000000" pitchFamily="2" charset="-127"/>
                <a:ea typeface="온글잎 신예빈 Regular" panose="02000503000000000000" pitchFamily="2" charset="-127"/>
                <a:cs typeface="Arial" pitchFamily="34" charset="-120"/>
              </a:rPr>
              <a:t>팀 프로젝트</a:t>
            </a:r>
            <a:endParaRPr lang="en-US" sz="1650" dirty="0">
              <a:latin typeface="온글잎 신예빈 Regular" panose="02000503000000000000" pitchFamily="2" charset="-127"/>
              <a:ea typeface="온글잎 신예빈 Regular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87494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2920754-A22C-527D-D731-5BFFDE445B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0">
            <a:extLst>
              <a:ext uri="{FF2B5EF4-FFF2-40B4-BE49-F238E27FC236}">
                <a16:creationId xmlns:a16="http://schemas.microsoft.com/office/drawing/2014/main" id="{EE187424-C1E5-3F5C-7335-1D1CE6DC26B5}"/>
              </a:ext>
            </a:extLst>
          </p:cNvPr>
          <p:cNvSpPr/>
          <p:nvPr/>
        </p:nvSpPr>
        <p:spPr>
          <a:xfrm>
            <a:off x="285750" y="304800"/>
            <a:ext cx="4381691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spcAft>
                <a:spcPts val="600"/>
              </a:spcAft>
              <a:buNone/>
            </a:pPr>
            <a:r>
              <a:rPr lang="ko-KR" altLang="en-US" sz="3200" dirty="0">
                <a:solidFill>
                  <a:srgbClr val="6B4423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데이터 개요</a:t>
            </a:r>
            <a:endParaRPr lang="en-US" sz="3200" dirty="0">
              <a:solidFill>
                <a:srgbClr val="6B4423"/>
              </a:solidFill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601DD63F-3A62-2A4E-CE93-4C72F1C03B9E}"/>
              </a:ext>
            </a:extLst>
          </p:cNvPr>
          <p:cNvGrpSpPr/>
          <p:nvPr/>
        </p:nvGrpSpPr>
        <p:grpSpPr>
          <a:xfrm>
            <a:off x="544184" y="1737167"/>
            <a:ext cx="3594709" cy="2502760"/>
            <a:chOff x="940081" y="1662112"/>
            <a:chExt cx="3806536" cy="876730"/>
          </a:xfrm>
        </p:grpSpPr>
        <p:sp>
          <p:nvSpPr>
            <p:cNvPr id="2" name="Text 2">
              <a:extLst>
                <a:ext uri="{FF2B5EF4-FFF2-40B4-BE49-F238E27FC236}">
                  <a16:creationId xmlns:a16="http://schemas.microsoft.com/office/drawing/2014/main" id="{4A952D98-534F-F8F9-E6CE-E491E760DC5E}"/>
                </a:ext>
              </a:extLst>
            </p:cNvPr>
            <p:cNvSpPr/>
            <p:nvPr/>
          </p:nvSpPr>
          <p:spPr>
            <a:xfrm>
              <a:off x="940081" y="1662112"/>
              <a:ext cx="3806536" cy="876730"/>
            </a:xfrm>
            <a:prstGeom prst="roundRect">
              <a:avLst>
                <a:gd name="adj" fmla="val 9143"/>
              </a:avLst>
            </a:prstGeom>
            <a:solidFill>
              <a:srgbClr val="F5E6D3"/>
            </a:solidFill>
            <a:ln/>
          </p:spPr>
          <p:txBody>
            <a:bodyPr wrap="square" rtlCol="0" anchor="ctr"/>
            <a:lstStyle/>
            <a:p>
              <a:pPr marL="0" indent="0">
                <a:buNone/>
              </a:pPr>
              <a:endParaRPr lang="en-US" dirty="0"/>
            </a:p>
          </p:txBody>
        </p:sp>
        <p:sp>
          <p:nvSpPr>
            <p:cNvPr id="3" name="Text 3">
              <a:extLst>
                <a:ext uri="{FF2B5EF4-FFF2-40B4-BE49-F238E27FC236}">
                  <a16:creationId xmlns:a16="http://schemas.microsoft.com/office/drawing/2014/main" id="{8FDD303B-1B8E-12F9-DCE1-DF652D2C1B2D}"/>
                </a:ext>
              </a:extLst>
            </p:cNvPr>
            <p:cNvSpPr/>
            <p:nvPr/>
          </p:nvSpPr>
          <p:spPr>
            <a:xfrm>
              <a:off x="1134471" y="1746186"/>
              <a:ext cx="3417753" cy="239920"/>
            </a:xfrm>
            <a:prstGeom prst="roundRect">
              <a:avLst>
                <a:gd name="adj" fmla="val 137143"/>
              </a:avLst>
            </a:prstGeom>
            <a:solidFill>
              <a:srgbClr val="6B4423"/>
            </a:solidFill>
            <a:ln/>
          </p:spPr>
          <p:txBody>
            <a:bodyPr wrap="square" rtlCol="0" anchor="ctr"/>
            <a:lstStyle/>
            <a:p>
              <a:pPr marL="0" indent="0">
                <a:buNone/>
              </a:pPr>
              <a:endParaRPr lang="en-US" dirty="0"/>
            </a:p>
          </p:txBody>
        </p:sp>
        <p:sp>
          <p:nvSpPr>
            <p:cNvPr id="4" name="Text 4">
              <a:extLst>
                <a:ext uri="{FF2B5EF4-FFF2-40B4-BE49-F238E27FC236}">
                  <a16:creationId xmlns:a16="http://schemas.microsoft.com/office/drawing/2014/main" id="{F90CED47-C199-120B-2D28-20BFE53E5157}"/>
                </a:ext>
              </a:extLst>
            </p:cNvPr>
            <p:cNvSpPr/>
            <p:nvPr/>
          </p:nvSpPr>
          <p:spPr>
            <a:xfrm>
              <a:off x="1489194" y="1781756"/>
              <a:ext cx="2708306" cy="20868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ctr">
                <a:lnSpc>
                  <a:spcPts val="1785"/>
                </a:lnSpc>
                <a:spcAft>
                  <a:spcPts val="300"/>
                </a:spcAft>
                <a:buNone/>
              </a:pPr>
              <a:r>
                <a:rPr lang="ko-KR" altLang="en-US" b="1" dirty="0">
                  <a:solidFill>
                    <a:schemeClr val="bg1"/>
                  </a:solidFill>
                  <a:latin typeface="LG Smart UI SemiBold" panose="020B0700000101010101" pitchFamily="50" charset="-127"/>
                  <a:ea typeface="LG Smart UI SemiBold" panose="020B0700000101010101" pitchFamily="50" charset="-127"/>
                </a:rPr>
                <a:t>수원시 카드 사용 매출액 데이터</a:t>
              </a:r>
              <a:endParaRPr lang="en-US" b="1" dirty="0">
                <a:solidFill>
                  <a:schemeClr val="bg1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endParaRPr>
            </a:p>
          </p:txBody>
        </p:sp>
        <p:sp>
          <p:nvSpPr>
            <p:cNvPr id="6" name="Text 5">
              <a:extLst>
                <a:ext uri="{FF2B5EF4-FFF2-40B4-BE49-F238E27FC236}">
                  <a16:creationId xmlns:a16="http://schemas.microsoft.com/office/drawing/2014/main" id="{EB0CA7C8-E9B8-8406-D3E8-D81AB368FE73}"/>
                </a:ext>
              </a:extLst>
            </p:cNvPr>
            <p:cNvSpPr/>
            <p:nvPr/>
          </p:nvSpPr>
          <p:spPr>
            <a:xfrm>
              <a:off x="1253422" y="2124157"/>
              <a:ext cx="3298803" cy="20868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algn="ctr">
                <a:lnSpc>
                  <a:spcPts val="1365"/>
                </a:lnSpc>
              </a:pPr>
              <a:r>
                <a:rPr lang="ko-KR" altLang="en-US" sz="1400" dirty="0">
                  <a:solidFill>
                    <a:srgbClr val="6B4423"/>
                  </a:solidFill>
                  <a:latin typeface="LG Smart UI SemiBold" panose="020B0700000101010101" pitchFamily="50" charset="-127"/>
                  <a:ea typeface="LG Smart UI SemiBold" panose="020B0700000101010101" pitchFamily="50" charset="-127"/>
                  <a:cs typeface="Arial" pitchFamily="34" charset="-120"/>
                </a:rPr>
                <a:t>일별</a:t>
              </a:r>
              <a:r>
                <a:rPr lang="en-US" altLang="ko-KR" sz="1400" dirty="0">
                  <a:solidFill>
                    <a:srgbClr val="6B4423"/>
                  </a:solidFill>
                  <a:latin typeface="LG Smart UI SemiBold" panose="020B0700000101010101" pitchFamily="50" charset="-127"/>
                  <a:ea typeface="LG Smart UI SemiBold" panose="020B0700000101010101" pitchFamily="50" charset="-127"/>
                  <a:cs typeface="Arial" pitchFamily="34" charset="-120"/>
                </a:rPr>
                <a:t>, </a:t>
              </a:r>
              <a:r>
                <a:rPr lang="ko-KR" altLang="en-US" sz="1400" dirty="0">
                  <a:solidFill>
                    <a:srgbClr val="6B4423"/>
                  </a:solidFill>
                  <a:latin typeface="LG Smart UI SemiBold" panose="020B0700000101010101" pitchFamily="50" charset="-127"/>
                  <a:ea typeface="LG Smart UI SemiBold" panose="020B0700000101010101" pitchFamily="50" charset="-127"/>
                  <a:cs typeface="Arial" pitchFamily="34" charset="-120"/>
                </a:rPr>
                <a:t>요일</a:t>
              </a:r>
              <a:r>
                <a:rPr lang="en-US" altLang="ko-KR" sz="1400" dirty="0">
                  <a:solidFill>
                    <a:srgbClr val="6B4423"/>
                  </a:solidFill>
                  <a:latin typeface="LG Smart UI SemiBold" panose="020B0700000101010101" pitchFamily="50" charset="-127"/>
                  <a:ea typeface="LG Smart UI SemiBold" panose="020B0700000101010101" pitchFamily="50" charset="-127"/>
                  <a:cs typeface="Arial" pitchFamily="34" charset="-120"/>
                </a:rPr>
                <a:t>, </a:t>
              </a:r>
              <a:r>
                <a:rPr lang="ko-KR" altLang="en-US" sz="1400" dirty="0">
                  <a:solidFill>
                    <a:srgbClr val="6B4423"/>
                  </a:solidFill>
                  <a:latin typeface="LG Smart UI SemiBold" panose="020B0700000101010101" pitchFamily="50" charset="-127"/>
                  <a:ea typeface="LG Smart UI SemiBold" panose="020B0700000101010101" pitchFamily="50" charset="-127"/>
                  <a:cs typeface="Arial" pitchFamily="34" charset="-120"/>
                </a:rPr>
                <a:t>시간</a:t>
              </a:r>
              <a:r>
                <a:rPr lang="en-US" altLang="ko-KR" sz="1400" dirty="0">
                  <a:solidFill>
                    <a:srgbClr val="6B4423"/>
                  </a:solidFill>
                  <a:latin typeface="LG Smart UI SemiBold" panose="020B0700000101010101" pitchFamily="50" charset="-127"/>
                  <a:ea typeface="LG Smart UI SemiBold" panose="020B0700000101010101" pitchFamily="50" charset="-127"/>
                  <a:cs typeface="Arial" pitchFamily="34" charset="-120"/>
                </a:rPr>
                <a:t>, </a:t>
              </a:r>
              <a:r>
                <a:rPr lang="ko-KR" altLang="en-US" sz="1400" dirty="0">
                  <a:solidFill>
                    <a:srgbClr val="6B4423"/>
                  </a:solidFill>
                  <a:latin typeface="LG Smart UI SemiBold" panose="020B0700000101010101" pitchFamily="50" charset="-127"/>
                  <a:ea typeface="LG Smart UI SemiBold" panose="020B0700000101010101" pitchFamily="50" charset="-127"/>
                  <a:cs typeface="Arial" pitchFamily="34" charset="-120"/>
                </a:rPr>
                <a:t>매출액</a:t>
              </a:r>
              <a:r>
                <a:rPr lang="en-US" altLang="ko-KR" sz="1400" dirty="0">
                  <a:solidFill>
                    <a:srgbClr val="6B4423"/>
                  </a:solidFill>
                  <a:latin typeface="LG Smart UI SemiBold" panose="020B0700000101010101" pitchFamily="50" charset="-127"/>
                  <a:ea typeface="LG Smart UI SemiBold" panose="020B0700000101010101" pitchFamily="50" charset="-127"/>
                  <a:cs typeface="Arial" pitchFamily="34" charset="-120"/>
                </a:rPr>
                <a:t>, </a:t>
              </a:r>
              <a:r>
                <a:rPr lang="ko-KR" altLang="en-US" sz="1400" dirty="0">
                  <a:solidFill>
                    <a:srgbClr val="6B4423"/>
                  </a:solidFill>
                  <a:latin typeface="LG Smart UI SemiBold" panose="020B0700000101010101" pitchFamily="50" charset="-127"/>
                  <a:ea typeface="LG Smart UI SemiBold" panose="020B0700000101010101" pitchFamily="50" charset="-127"/>
                  <a:cs typeface="Arial" pitchFamily="34" charset="-120"/>
                </a:rPr>
                <a:t>매출건수</a:t>
              </a:r>
              <a:r>
                <a:rPr lang="en-US" altLang="ko-KR" sz="1400" dirty="0">
                  <a:solidFill>
                    <a:srgbClr val="6B4423"/>
                  </a:solidFill>
                  <a:latin typeface="LG Smart UI SemiBold" panose="020B0700000101010101" pitchFamily="50" charset="-127"/>
                  <a:ea typeface="LG Smart UI SemiBold" panose="020B0700000101010101" pitchFamily="50" charset="-127"/>
                  <a:cs typeface="Arial" pitchFamily="34" charset="-120"/>
                </a:rPr>
                <a:t> </a:t>
              </a:r>
            </a:p>
            <a:p>
              <a:pPr marL="0" indent="0" algn="ctr">
                <a:lnSpc>
                  <a:spcPts val="1365"/>
                </a:lnSpc>
                <a:buNone/>
              </a:pPr>
              <a:endParaRPr lang="en-US" altLang="ko-KR" sz="1400" dirty="0">
                <a:solidFill>
                  <a:srgbClr val="6B4423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itchFamily="34" charset="-120"/>
              </a:endParaRPr>
            </a:p>
            <a:p>
              <a:pPr algn="ctr">
                <a:lnSpc>
                  <a:spcPts val="1365"/>
                </a:lnSpc>
              </a:pPr>
              <a:r>
                <a:rPr lang="ko-KR" altLang="en-US" sz="1400" dirty="0">
                  <a:latin typeface="LG Smart UI SemiBold" panose="020B0700000101010101" pitchFamily="50" charset="-127"/>
                  <a:ea typeface="LG Smart UI SemiBold" panose="020B0700000101010101" pitchFamily="50" charset="-127"/>
                </a:rPr>
                <a:t>출처 </a:t>
              </a:r>
              <a:r>
                <a:rPr lang="en-US" altLang="ko-KR" sz="1400" dirty="0">
                  <a:latin typeface="LG Smart UI SemiBold" panose="020B0700000101010101" pitchFamily="50" charset="-127"/>
                  <a:ea typeface="LG Smart UI SemiBold" panose="020B0700000101010101" pitchFamily="50" charset="-127"/>
                </a:rPr>
                <a:t>- </a:t>
              </a:r>
              <a:r>
                <a:rPr lang="ko-KR" altLang="en-US" sz="1400" dirty="0">
                  <a:latin typeface="LG Smart UI SemiBold" panose="020B0700000101010101" pitchFamily="50" charset="-127"/>
                  <a:ea typeface="LG Smart UI SemiBold" panose="020B0700000101010101" pitchFamily="50" charset="-127"/>
                </a:rPr>
                <a:t>경기도 </a:t>
              </a:r>
              <a:r>
                <a:rPr lang="en-US" altLang="ko-KR" sz="1400" dirty="0">
                  <a:latin typeface="LG Smart UI SemiBold" panose="020B0700000101010101" pitchFamily="50" charset="-127"/>
                  <a:ea typeface="LG Smart UI SemiBold" panose="020B0700000101010101" pitchFamily="50" charset="-127"/>
                </a:rPr>
                <a:t>AI</a:t>
              </a:r>
              <a:r>
                <a:rPr lang="ko-KR" altLang="en-US" sz="1400" dirty="0">
                  <a:latin typeface="LG Smart UI SemiBold" panose="020B0700000101010101" pitchFamily="50" charset="-127"/>
                  <a:ea typeface="LG Smart UI SemiBold" panose="020B0700000101010101" pitchFamily="50" charset="-127"/>
                </a:rPr>
                <a:t>데이터행정과 </a:t>
              </a:r>
              <a:endPara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</a:endParaRPr>
            </a:p>
            <a:p>
              <a:pPr algn="ctr">
                <a:lnSpc>
                  <a:spcPts val="1365"/>
                </a:lnSpc>
              </a:pPr>
              <a:r>
                <a:rPr lang="ko-KR" altLang="en-US" sz="1400" dirty="0">
                  <a:latin typeface="LG Smart UI SemiBold" panose="020B0700000101010101" pitchFamily="50" charset="-127"/>
                  <a:ea typeface="LG Smart UI SemiBold" panose="020B0700000101010101" pitchFamily="50" charset="-127"/>
                </a:rPr>
                <a:t>카드 소비 데이터</a:t>
              </a:r>
              <a:endParaRPr lang="en-US" sz="1400" dirty="0">
                <a:latin typeface="LG Smart UI SemiBold" panose="020B0700000101010101" pitchFamily="50" charset="-127"/>
                <a:ea typeface="LG Smart UI SemiBold" panose="020B0700000101010101" pitchFamily="50" charset="-127"/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CC0D781E-C5F4-1A32-3857-58A10471BB05}"/>
              </a:ext>
            </a:extLst>
          </p:cNvPr>
          <p:cNvGrpSpPr/>
          <p:nvPr/>
        </p:nvGrpSpPr>
        <p:grpSpPr>
          <a:xfrm>
            <a:off x="4473874" y="1758385"/>
            <a:ext cx="3594709" cy="2502760"/>
            <a:chOff x="940081" y="1662112"/>
            <a:chExt cx="3806536" cy="876730"/>
          </a:xfrm>
        </p:grpSpPr>
        <p:sp>
          <p:nvSpPr>
            <p:cNvPr id="7" name="Text 2">
              <a:extLst>
                <a:ext uri="{FF2B5EF4-FFF2-40B4-BE49-F238E27FC236}">
                  <a16:creationId xmlns:a16="http://schemas.microsoft.com/office/drawing/2014/main" id="{9944D0AE-FA2C-EE69-B3CC-2324D94E14F0}"/>
                </a:ext>
              </a:extLst>
            </p:cNvPr>
            <p:cNvSpPr/>
            <p:nvPr/>
          </p:nvSpPr>
          <p:spPr>
            <a:xfrm>
              <a:off x="940081" y="1662112"/>
              <a:ext cx="3806536" cy="876730"/>
            </a:xfrm>
            <a:prstGeom prst="roundRect">
              <a:avLst>
                <a:gd name="adj" fmla="val 9143"/>
              </a:avLst>
            </a:prstGeom>
            <a:solidFill>
              <a:srgbClr val="F5E6D3"/>
            </a:solidFill>
            <a:ln/>
          </p:spPr>
          <p:txBody>
            <a:bodyPr wrap="square" rtlCol="0" anchor="ctr"/>
            <a:lstStyle/>
            <a:p>
              <a:pPr marL="0" indent="0">
                <a:buNone/>
              </a:pPr>
              <a:endParaRPr lang="en-US" dirty="0"/>
            </a:p>
          </p:txBody>
        </p:sp>
        <p:sp>
          <p:nvSpPr>
            <p:cNvPr id="8" name="Text 3">
              <a:extLst>
                <a:ext uri="{FF2B5EF4-FFF2-40B4-BE49-F238E27FC236}">
                  <a16:creationId xmlns:a16="http://schemas.microsoft.com/office/drawing/2014/main" id="{79A88C20-EF14-54DB-F771-1B8A269EA796}"/>
                </a:ext>
              </a:extLst>
            </p:cNvPr>
            <p:cNvSpPr/>
            <p:nvPr/>
          </p:nvSpPr>
          <p:spPr>
            <a:xfrm>
              <a:off x="1134471" y="1746186"/>
              <a:ext cx="3417753" cy="239920"/>
            </a:xfrm>
            <a:prstGeom prst="roundRect">
              <a:avLst>
                <a:gd name="adj" fmla="val 137143"/>
              </a:avLst>
            </a:prstGeom>
            <a:solidFill>
              <a:srgbClr val="6B4423"/>
            </a:solidFill>
            <a:ln/>
          </p:spPr>
          <p:txBody>
            <a:bodyPr wrap="square" rtlCol="0" anchor="ctr"/>
            <a:lstStyle/>
            <a:p>
              <a:pPr marL="0" indent="0">
                <a:buNone/>
              </a:pPr>
              <a:endParaRPr lang="en-US" dirty="0"/>
            </a:p>
          </p:txBody>
        </p:sp>
        <p:sp>
          <p:nvSpPr>
            <p:cNvPr id="9" name="Text 4">
              <a:extLst>
                <a:ext uri="{FF2B5EF4-FFF2-40B4-BE49-F238E27FC236}">
                  <a16:creationId xmlns:a16="http://schemas.microsoft.com/office/drawing/2014/main" id="{B1BF19CC-64C4-0D77-D735-28AD6E81F388}"/>
                </a:ext>
              </a:extLst>
            </p:cNvPr>
            <p:cNvSpPr/>
            <p:nvPr/>
          </p:nvSpPr>
          <p:spPr>
            <a:xfrm>
              <a:off x="1511905" y="1835417"/>
              <a:ext cx="2708306" cy="20868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algn="ctr">
                <a:lnSpc>
                  <a:spcPts val="1785"/>
                </a:lnSpc>
                <a:spcAft>
                  <a:spcPts val="300"/>
                </a:spcAft>
              </a:pPr>
              <a:r>
                <a:rPr lang="en-US" altLang="ko-KR" b="1" dirty="0" err="1">
                  <a:solidFill>
                    <a:schemeClr val="bg1"/>
                  </a:solidFill>
                  <a:latin typeface="LG Smart UI SemiBold" panose="020B0700000101010101" pitchFamily="50" charset="-127"/>
                  <a:ea typeface="LG Smart UI SemiBold" panose="020B0700000101010101" pitchFamily="50" charset="-127"/>
                  <a:cs typeface="Arial" pitchFamily="34" charset="-120"/>
                </a:rPr>
                <a:t>기상청</a:t>
              </a:r>
              <a:r>
                <a:rPr lang="en-US" altLang="ko-KR" b="1" dirty="0">
                  <a:solidFill>
                    <a:schemeClr val="bg1"/>
                  </a:solidFill>
                  <a:latin typeface="LG Smart UI SemiBold" panose="020B0700000101010101" pitchFamily="50" charset="-127"/>
                  <a:ea typeface="LG Smart UI SemiBold" panose="020B0700000101010101" pitchFamily="50" charset="-127"/>
                  <a:cs typeface="Arial" pitchFamily="34" charset="-120"/>
                </a:rPr>
                <a:t> API </a:t>
              </a:r>
              <a:r>
                <a:rPr lang="en-US" altLang="ko-KR" b="1" dirty="0" err="1">
                  <a:solidFill>
                    <a:schemeClr val="bg1"/>
                  </a:solidFill>
                  <a:latin typeface="LG Smart UI SemiBold" panose="020B0700000101010101" pitchFamily="50" charset="-127"/>
                  <a:ea typeface="LG Smart UI SemiBold" panose="020B0700000101010101" pitchFamily="50" charset="-127"/>
                  <a:cs typeface="Arial" pitchFamily="34" charset="-120"/>
                </a:rPr>
                <a:t>날씨</a:t>
              </a:r>
              <a:r>
                <a:rPr lang="en-US" altLang="ko-KR" b="1" dirty="0">
                  <a:solidFill>
                    <a:schemeClr val="bg1"/>
                  </a:solidFill>
                  <a:latin typeface="LG Smart UI SemiBold" panose="020B0700000101010101" pitchFamily="50" charset="-127"/>
                  <a:ea typeface="LG Smart UI SemiBold" panose="020B0700000101010101" pitchFamily="50" charset="-127"/>
                  <a:cs typeface="Arial" pitchFamily="34" charset="-120"/>
                </a:rPr>
                <a:t> </a:t>
              </a:r>
              <a:r>
                <a:rPr lang="en-US" altLang="ko-KR" b="1" dirty="0" err="1">
                  <a:solidFill>
                    <a:schemeClr val="bg1"/>
                  </a:solidFill>
                  <a:latin typeface="LG Smart UI SemiBold" panose="020B0700000101010101" pitchFamily="50" charset="-127"/>
                  <a:ea typeface="LG Smart UI SemiBold" panose="020B0700000101010101" pitchFamily="50" charset="-127"/>
                  <a:cs typeface="Arial" pitchFamily="34" charset="-120"/>
                </a:rPr>
                <a:t>반영</a:t>
              </a:r>
              <a:endParaRPr lang="en-US" altLang="ko-KR" dirty="0">
                <a:solidFill>
                  <a:schemeClr val="bg1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endParaRPr>
            </a:p>
          </p:txBody>
        </p:sp>
        <p:sp>
          <p:nvSpPr>
            <p:cNvPr id="11" name="Text 5">
              <a:extLst>
                <a:ext uri="{FF2B5EF4-FFF2-40B4-BE49-F238E27FC236}">
                  <a16:creationId xmlns:a16="http://schemas.microsoft.com/office/drawing/2014/main" id="{310A8288-7BE7-8EEF-AE58-487F2C21D6F4}"/>
                </a:ext>
              </a:extLst>
            </p:cNvPr>
            <p:cNvSpPr/>
            <p:nvPr/>
          </p:nvSpPr>
          <p:spPr>
            <a:xfrm>
              <a:off x="1253422" y="2116724"/>
              <a:ext cx="3298803" cy="20868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algn="ctr">
                <a:lnSpc>
                  <a:spcPts val="1365"/>
                </a:lnSpc>
              </a:pPr>
              <a:r>
                <a:rPr lang="en-US" altLang="ko-KR" sz="1400" dirty="0" err="1">
                  <a:solidFill>
                    <a:srgbClr val="6B4423"/>
                  </a:solidFill>
                  <a:latin typeface="LG Smart UI SemiBold" panose="020B0700000101010101" pitchFamily="50" charset="-127"/>
                  <a:ea typeface="LG Smart UI SemiBold" panose="020B0700000101010101" pitchFamily="50" charset="-127"/>
                  <a:cs typeface="Arial" pitchFamily="34" charset="-120"/>
                </a:rPr>
                <a:t>실시간</a:t>
              </a:r>
              <a:r>
                <a:rPr lang="en-US" altLang="ko-KR" sz="1400" dirty="0">
                  <a:solidFill>
                    <a:srgbClr val="6B4423"/>
                  </a:solidFill>
                  <a:latin typeface="LG Smart UI SemiBold" panose="020B0700000101010101" pitchFamily="50" charset="-127"/>
                  <a:ea typeface="LG Smart UI SemiBold" panose="020B0700000101010101" pitchFamily="50" charset="-127"/>
                  <a:cs typeface="Arial" pitchFamily="34" charset="-120"/>
                </a:rPr>
                <a:t> </a:t>
              </a:r>
              <a:r>
                <a:rPr lang="en-US" altLang="ko-KR" sz="1400" dirty="0" err="1">
                  <a:solidFill>
                    <a:srgbClr val="6B4423"/>
                  </a:solidFill>
                  <a:latin typeface="LG Smart UI SemiBold" panose="020B0700000101010101" pitchFamily="50" charset="-127"/>
                  <a:ea typeface="LG Smart UI SemiBold" panose="020B0700000101010101" pitchFamily="50" charset="-127"/>
                  <a:cs typeface="Arial" pitchFamily="34" charset="-120"/>
                </a:rPr>
                <a:t>날씨</a:t>
              </a:r>
              <a:r>
                <a:rPr lang="en-US" altLang="ko-KR" sz="1400" dirty="0">
                  <a:solidFill>
                    <a:srgbClr val="6B4423"/>
                  </a:solidFill>
                  <a:latin typeface="LG Smart UI SemiBold" panose="020B0700000101010101" pitchFamily="50" charset="-127"/>
                  <a:ea typeface="LG Smart UI SemiBold" panose="020B0700000101010101" pitchFamily="50" charset="-127"/>
                  <a:cs typeface="Arial" pitchFamily="34" charset="-120"/>
                </a:rPr>
                <a:t> </a:t>
              </a:r>
              <a:r>
                <a:rPr lang="en-US" altLang="ko-KR" sz="1400" dirty="0" err="1">
                  <a:solidFill>
                    <a:srgbClr val="6B4423"/>
                  </a:solidFill>
                  <a:latin typeface="LG Smart UI SemiBold" panose="020B0700000101010101" pitchFamily="50" charset="-127"/>
                  <a:ea typeface="LG Smart UI SemiBold" panose="020B0700000101010101" pitchFamily="50" charset="-127"/>
                  <a:cs typeface="Arial" pitchFamily="34" charset="-120"/>
                </a:rPr>
                <a:t>데이터</a:t>
              </a:r>
              <a:r>
                <a:rPr lang="en-US" altLang="ko-KR" sz="1400" dirty="0">
                  <a:solidFill>
                    <a:srgbClr val="6B4423"/>
                  </a:solidFill>
                  <a:latin typeface="LG Smart UI SemiBold" panose="020B0700000101010101" pitchFamily="50" charset="-127"/>
                  <a:ea typeface="LG Smart UI SemiBold" panose="020B0700000101010101" pitchFamily="50" charset="-127"/>
                  <a:cs typeface="Arial" pitchFamily="34" charset="-120"/>
                </a:rPr>
                <a:t> </a:t>
              </a:r>
              <a:r>
                <a:rPr lang="en-US" altLang="ko-KR" sz="1400" dirty="0" err="1">
                  <a:solidFill>
                    <a:srgbClr val="6B4423"/>
                  </a:solidFill>
                  <a:latin typeface="LG Smart UI SemiBold" panose="020B0700000101010101" pitchFamily="50" charset="-127"/>
                  <a:ea typeface="LG Smart UI SemiBold" panose="020B0700000101010101" pitchFamily="50" charset="-127"/>
                  <a:cs typeface="Arial" pitchFamily="34" charset="-120"/>
                </a:rPr>
                <a:t>연동</a:t>
              </a:r>
              <a:r>
                <a:rPr lang="en-US" altLang="ko-KR" sz="1400" dirty="0">
                  <a:solidFill>
                    <a:srgbClr val="6B4423"/>
                  </a:solidFill>
                  <a:latin typeface="LG Smart UI SemiBold" panose="020B0700000101010101" pitchFamily="50" charset="-127"/>
                  <a:ea typeface="LG Smart UI SemiBold" panose="020B0700000101010101" pitchFamily="50" charset="-127"/>
                  <a:cs typeface="Arial" pitchFamily="34" charset="-120"/>
                </a:rPr>
                <a:t>(</a:t>
              </a:r>
              <a:r>
                <a:rPr lang="ko-KR" altLang="en-US" sz="1400" dirty="0">
                  <a:solidFill>
                    <a:srgbClr val="6B4423"/>
                  </a:solidFill>
                  <a:latin typeface="LG Smart UI SemiBold" panose="020B0700000101010101" pitchFamily="50" charset="-127"/>
                  <a:ea typeface="LG Smart UI SemiBold" panose="020B0700000101010101" pitchFamily="50" charset="-127"/>
                  <a:cs typeface="Arial" pitchFamily="34" charset="-120"/>
                </a:rPr>
                <a:t>기온</a:t>
              </a:r>
              <a:r>
                <a:rPr lang="en-US" altLang="ko-KR" sz="1400" dirty="0">
                  <a:solidFill>
                    <a:srgbClr val="6B4423"/>
                  </a:solidFill>
                  <a:latin typeface="LG Smart UI SemiBold" panose="020B0700000101010101" pitchFamily="50" charset="-127"/>
                  <a:ea typeface="LG Smart UI SemiBold" panose="020B0700000101010101" pitchFamily="50" charset="-127"/>
                  <a:cs typeface="Arial" pitchFamily="34" charset="-120"/>
                </a:rPr>
                <a:t>, </a:t>
              </a:r>
              <a:r>
                <a:rPr lang="ko-KR" altLang="en-US" sz="1400" dirty="0">
                  <a:solidFill>
                    <a:srgbClr val="6B4423"/>
                  </a:solidFill>
                  <a:latin typeface="LG Smart UI SemiBold" panose="020B0700000101010101" pitchFamily="50" charset="-127"/>
                  <a:ea typeface="LG Smart UI SemiBold" panose="020B0700000101010101" pitchFamily="50" charset="-127"/>
                  <a:cs typeface="Arial" pitchFamily="34" charset="-120"/>
                </a:rPr>
                <a:t>강우</a:t>
              </a:r>
              <a:r>
                <a:rPr lang="en-US" altLang="ko-KR" sz="1400" dirty="0">
                  <a:solidFill>
                    <a:srgbClr val="6B4423"/>
                  </a:solidFill>
                  <a:latin typeface="LG Smart UI SemiBold" panose="020B0700000101010101" pitchFamily="50" charset="-127"/>
                  <a:ea typeface="LG Smart UI SemiBold" panose="020B0700000101010101" pitchFamily="50" charset="-127"/>
                  <a:cs typeface="Arial" pitchFamily="34" charset="-120"/>
                </a:rPr>
                <a:t>)</a:t>
              </a:r>
            </a:p>
            <a:p>
              <a:pPr algn="ctr">
                <a:lnSpc>
                  <a:spcPts val="1365"/>
                </a:lnSpc>
              </a:pPr>
              <a:endParaRPr lang="en-US" altLang="ko-KR" sz="1400" dirty="0">
                <a:solidFill>
                  <a:srgbClr val="6B4423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itchFamily="34" charset="-120"/>
              </a:endParaRPr>
            </a:p>
            <a:p>
              <a:pPr algn="ctr">
                <a:lnSpc>
                  <a:spcPts val="1365"/>
                </a:lnSpc>
              </a:pPr>
              <a:r>
                <a:rPr lang="ko-KR" altLang="en-US" sz="1400" dirty="0">
                  <a:solidFill>
                    <a:srgbClr val="6B4423"/>
                  </a:solidFill>
                  <a:latin typeface="LG Smart UI SemiBold" panose="020B0700000101010101" pitchFamily="50" charset="-127"/>
                  <a:ea typeface="LG Smart UI SemiBold" panose="020B0700000101010101" pitchFamily="50" charset="-127"/>
                  <a:cs typeface="Arial" pitchFamily="34" charset="-120"/>
                </a:rPr>
                <a:t>출처 </a:t>
              </a:r>
              <a:r>
                <a:rPr lang="en-US" altLang="ko-KR" sz="1400" dirty="0">
                  <a:solidFill>
                    <a:srgbClr val="6B4423"/>
                  </a:solidFill>
                  <a:latin typeface="LG Smart UI SemiBold" panose="020B0700000101010101" pitchFamily="50" charset="-127"/>
                  <a:ea typeface="LG Smart UI SemiBold" panose="020B0700000101010101" pitchFamily="50" charset="-127"/>
                  <a:cs typeface="Arial" pitchFamily="34" charset="-120"/>
                </a:rPr>
                <a:t>– </a:t>
              </a:r>
              <a:r>
                <a:rPr lang="ko-KR" altLang="en-US" sz="1400" dirty="0">
                  <a:solidFill>
                    <a:srgbClr val="6B4423"/>
                  </a:solidFill>
                  <a:latin typeface="LG Smart UI SemiBold" panose="020B0700000101010101" pitchFamily="50" charset="-127"/>
                  <a:ea typeface="LG Smart UI SemiBold" panose="020B0700000101010101" pitchFamily="50" charset="-127"/>
                  <a:cs typeface="Arial" pitchFamily="34" charset="-120"/>
                </a:rPr>
                <a:t>공공데이터 기상청 </a:t>
              </a:r>
              <a:r>
                <a:rPr lang="en-US" altLang="ko-KR" sz="1400" dirty="0">
                  <a:solidFill>
                    <a:srgbClr val="6B4423"/>
                  </a:solidFill>
                  <a:latin typeface="LG Smart UI SemiBold" panose="020B0700000101010101" pitchFamily="50" charset="-127"/>
                  <a:ea typeface="LG Smart UI SemiBold" panose="020B0700000101010101" pitchFamily="50" charset="-127"/>
                  <a:cs typeface="Arial" pitchFamily="34" charset="-120"/>
                </a:rPr>
                <a:t>API</a:t>
              </a:r>
              <a:endPara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109058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E2B05CB-A471-3031-0C77-50FBC987EB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2">
            <a:extLst>
              <a:ext uri="{FF2B5EF4-FFF2-40B4-BE49-F238E27FC236}">
                <a16:creationId xmlns:a16="http://schemas.microsoft.com/office/drawing/2014/main" id="{63886926-52D0-196C-D89C-FAB7E981C233}"/>
              </a:ext>
            </a:extLst>
          </p:cNvPr>
          <p:cNvSpPr/>
          <p:nvPr/>
        </p:nvSpPr>
        <p:spPr>
          <a:xfrm>
            <a:off x="656964" y="1540614"/>
            <a:ext cx="7830072" cy="3330455"/>
          </a:xfrm>
          <a:prstGeom prst="roundRect">
            <a:avLst>
              <a:gd name="adj" fmla="val 9143"/>
            </a:avLst>
          </a:prstGeom>
          <a:solidFill>
            <a:srgbClr val="F5E6D3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E52D254-8DDA-7560-BCA9-E11843CC603D}"/>
              </a:ext>
            </a:extLst>
          </p:cNvPr>
          <p:cNvSpPr/>
          <p:nvPr/>
        </p:nvSpPr>
        <p:spPr>
          <a:xfrm>
            <a:off x="3756329" y="4193041"/>
            <a:ext cx="1425462" cy="374347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 0">
            <a:extLst>
              <a:ext uri="{FF2B5EF4-FFF2-40B4-BE49-F238E27FC236}">
                <a16:creationId xmlns:a16="http://schemas.microsoft.com/office/drawing/2014/main" id="{7F959109-20AA-1607-1649-9BDEC00B8335}"/>
              </a:ext>
            </a:extLst>
          </p:cNvPr>
          <p:cNvSpPr/>
          <p:nvPr/>
        </p:nvSpPr>
        <p:spPr>
          <a:xfrm>
            <a:off x="285750" y="304800"/>
            <a:ext cx="4381691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spcAft>
                <a:spcPts val="600"/>
              </a:spcAft>
              <a:buNone/>
            </a:pPr>
            <a:r>
              <a:rPr lang="ko-KR" altLang="en-US" sz="3200" dirty="0">
                <a:solidFill>
                  <a:srgbClr val="6B4423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데이터 수집</a:t>
            </a:r>
            <a:endParaRPr lang="en-US" sz="3200" dirty="0">
              <a:solidFill>
                <a:srgbClr val="6B4423"/>
              </a:solidFill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93070A3E-1B73-9E85-3E46-9A6B71C9A28A}"/>
              </a:ext>
            </a:extLst>
          </p:cNvPr>
          <p:cNvGrpSpPr/>
          <p:nvPr/>
        </p:nvGrpSpPr>
        <p:grpSpPr>
          <a:xfrm>
            <a:off x="5583175" y="1808193"/>
            <a:ext cx="1943103" cy="2850459"/>
            <a:chOff x="5076823" y="1638680"/>
            <a:chExt cx="2066668" cy="3038095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4291C437-BA7A-BCAC-A913-83D90AB0F7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76824" y="1638680"/>
              <a:ext cx="2066667" cy="3038095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A549B6BB-93E7-A1E8-7376-D40DF87ECDB5}"/>
                </a:ext>
              </a:extLst>
            </p:cNvPr>
            <p:cNvSpPr/>
            <p:nvPr/>
          </p:nvSpPr>
          <p:spPr>
            <a:xfrm>
              <a:off x="5076823" y="3590925"/>
              <a:ext cx="2066667" cy="52387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2" name="Text 3">
            <a:extLst>
              <a:ext uri="{FF2B5EF4-FFF2-40B4-BE49-F238E27FC236}">
                <a16:creationId xmlns:a16="http://schemas.microsoft.com/office/drawing/2014/main" id="{0DA3CB04-3256-38E0-4285-9A5441230CC6}"/>
              </a:ext>
            </a:extLst>
          </p:cNvPr>
          <p:cNvSpPr/>
          <p:nvPr/>
        </p:nvSpPr>
        <p:spPr>
          <a:xfrm>
            <a:off x="3847990" y="4251626"/>
            <a:ext cx="1337828" cy="2571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25"/>
              </a:lnSpc>
              <a:buNone/>
            </a:pPr>
            <a:r>
              <a:rPr lang="ko-KR" altLang="en-US" sz="1600" dirty="0">
                <a:solidFill>
                  <a:srgbClr val="6B442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일간 매출 부재</a:t>
            </a:r>
            <a:endParaRPr lang="en-US" sz="1600" dirty="0">
              <a:solidFill>
                <a:srgbClr val="6B4423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D1E56E41-CE72-42F5-5384-CDFBE76CE5C7}"/>
              </a:ext>
            </a:extLst>
          </p:cNvPr>
          <p:cNvCxnSpPr>
            <a:stCxn id="28" idx="3"/>
            <a:endCxn id="7" idx="1"/>
          </p:cNvCxnSpPr>
          <p:nvPr/>
        </p:nvCxnSpPr>
        <p:spPr>
          <a:xfrm flipV="1">
            <a:off x="5181791" y="3885625"/>
            <a:ext cx="401384" cy="49459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 0">
            <a:extLst>
              <a:ext uri="{FF2B5EF4-FFF2-40B4-BE49-F238E27FC236}">
                <a16:creationId xmlns:a16="http://schemas.microsoft.com/office/drawing/2014/main" id="{F5887E96-C4A3-D47B-94DE-BC4544223777}"/>
              </a:ext>
            </a:extLst>
          </p:cNvPr>
          <p:cNvSpPr/>
          <p:nvPr/>
        </p:nvSpPr>
        <p:spPr>
          <a:xfrm>
            <a:off x="800100" y="1100855"/>
            <a:ext cx="4381691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spcAft>
                <a:spcPts val="600"/>
              </a:spcAft>
              <a:buNone/>
            </a:pPr>
            <a:r>
              <a:rPr lang="ko-KR" altLang="en-US" sz="2000" dirty="0">
                <a:solidFill>
                  <a:srgbClr val="6B4423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데이터 수집</a:t>
            </a:r>
            <a:r>
              <a:rPr lang="en-US" altLang="ko-KR" sz="2000" dirty="0">
                <a:solidFill>
                  <a:srgbClr val="6B4423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(</a:t>
            </a:r>
            <a:r>
              <a:rPr lang="ko-KR" altLang="en-US" sz="2000" dirty="0">
                <a:solidFill>
                  <a:srgbClr val="6B4423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매출</a:t>
            </a:r>
            <a:r>
              <a:rPr lang="en-US" altLang="ko-KR" sz="2000" dirty="0">
                <a:solidFill>
                  <a:srgbClr val="6B4423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)</a:t>
            </a:r>
            <a:endParaRPr lang="en-US" sz="2000" dirty="0">
              <a:solidFill>
                <a:srgbClr val="6B4423"/>
              </a:solidFill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sp>
        <p:nvSpPr>
          <p:cNvPr id="32" name="Text 3">
            <a:extLst>
              <a:ext uri="{FF2B5EF4-FFF2-40B4-BE49-F238E27FC236}">
                <a16:creationId xmlns:a16="http://schemas.microsoft.com/office/drawing/2014/main" id="{B44DD2DB-7124-F46A-5E06-1601D2CDEA16}"/>
              </a:ext>
            </a:extLst>
          </p:cNvPr>
          <p:cNvSpPr/>
          <p:nvPr/>
        </p:nvSpPr>
        <p:spPr>
          <a:xfrm>
            <a:off x="1586696" y="2880881"/>
            <a:ext cx="2570767" cy="5257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25"/>
              </a:lnSpc>
              <a:buNone/>
            </a:pPr>
            <a:r>
              <a:rPr lang="ko-KR" altLang="en-US" sz="1600" dirty="0">
                <a:solidFill>
                  <a:srgbClr val="6B442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날짜별 하루 매출 예측 어려움</a:t>
            </a:r>
            <a:endParaRPr lang="en-US" sz="1600" dirty="0">
              <a:solidFill>
                <a:srgbClr val="6B4423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" name="Text 2">
            <a:extLst>
              <a:ext uri="{FF2B5EF4-FFF2-40B4-BE49-F238E27FC236}">
                <a16:creationId xmlns:a16="http://schemas.microsoft.com/office/drawing/2014/main" id="{3C02B0BC-C164-BC69-41FB-A7A8E6C5F0FC}"/>
              </a:ext>
            </a:extLst>
          </p:cNvPr>
          <p:cNvSpPr/>
          <p:nvPr/>
        </p:nvSpPr>
        <p:spPr>
          <a:xfrm>
            <a:off x="2407339" y="1537357"/>
            <a:ext cx="1425462" cy="1031136"/>
          </a:xfrm>
          <a:prstGeom prst="roundRect">
            <a:avLst>
              <a:gd name="adj" fmla="val 9143"/>
            </a:avLst>
          </a:prstGeom>
          <a:solidFill>
            <a:srgbClr val="F5E6D3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15B8B42-2315-4C37-ED1E-8ADEEDA297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6017" y="1830255"/>
            <a:ext cx="3532465" cy="860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353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808CE7A-4333-AB7D-BFC7-CDB1EB0F8A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2">
            <a:extLst>
              <a:ext uri="{FF2B5EF4-FFF2-40B4-BE49-F238E27FC236}">
                <a16:creationId xmlns:a16="http://schemas.microsoft.com/office/drawing/2014/main" id="{590713C5-FD4E-1B69-0A4D-03C459F17E66}"/>
              </a:ext>
            </a:extLst>
          </p:cNvPr>
          <p:cNvSpPr/>
          <p:nvPr/>
        </p:nvSpPr>
        <p:spPr>
          <a:xfrm>
            <a:off x="656964" y="1541492"/>
            <a:ext cx="7830072" cy="3329577"/>
          </a:xfrm>
          <a:prstGeom prst="roundRect">
            <a:avLst>
              <a:gd name="adj" fmla="val 9143"/>
            </a:avLst>
          </a:prstGeom>
          <a:solidFill>
            <a:srgbClr val="F5E6D3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0" name="Text 0">
            <a:extLst>
              <a:ext uri="{FF2B5EF4-FFF2-40B4-BE49-F238E27FC236}">
                <a16:creationId xmlns:a16="http://schemas.microsoft.com/office/drawing/2014/main" id="{AD889674-BBBB-8459-0582-1E6EC4A69F8A}"/>
              </a:ext>
            </a:extLst>
          </p:cNvPr>
          <p:cNvSpPr/>
          <p:nvPr/>
        </p:nvSpPr>
        <p:spPr>
          <a:xfrm>
            <a:off x="285750" y="304800"/>
            <a:ext cx="4381691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spcAft>
                <a:spcPts val="600"/>
              </a:spcAft>
              <a:buNone/>
            </a:pPr>
            <a:r>
              <a:rPr lang="ko-KR" altLang="en-US" sz="3200" dirty="0">
                <a:solidFill>
                  <a:srgbClr val="6B4423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데이터 수집</a:t>
            </a:r>
            <a:endParaRPr lang="en-US" sz="3200" dirty="0">
              <a:solidFill>
                <a:srgbClr val="6B4423"/>
              </a:solidFill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sp>
        <p:nvSpPr>
          <p:cNvPr id="22" name="Text 3">
            <a:extLst>
              <a:ext uri="{FF2B5EF4-FFF2-40B4-BE49-F238E27FC236}">
                <a16:creationId xmlns:a16="http://schemas.microsoft.com/office/drawing/2014/main" id="{2DED8AA9-47D7-3B40-041A-F1B23146AD06}"/>
              </a:ext>
            </a:extLst>
          </p:cNvPr>
          <p:cNvSpPr/>
          <p:nvPr/>
        </p:nvSpPr>
        <p:spPr>
          <a:xfrm>
            <a:off x="6748868" y="2473459"/>
            <a:ext cx="1337828" cy="21778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025"/>
              </a:lnSpc>
              <a:buNone/>
            </a:pPr>
            <a:r>
              <a:rPr lang="ko-KR" altLang="en-US" sz="1600" dirty="0">
                <a:solidFill>
                  <a:srgbClr val="6B442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일간 매출</a:t>
            </a:r>
            <a:r>
              <a:rPr lang="en-US" altLang="ko-KR" sz="1600" dirty="0">
                <a:solidFill>
                  <a:srgbClr val="6B442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/</a:t>
            </a:r>
            <a:r>
              <a:rPr lang="ko-KR" altLang="en-US" sz="1600" dirty="0">
                <a:solidFill>
                  <a:srgbClr val="6B442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이용고객</a:t>
            </a:r>
            <a:endParaRPr lang="en-US" altLang="ko-KR" sz="1600" dirty="0">
              <a:solidFill>
                <a:srgbClr val="6B4423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0" indent="0" algn="ctr">
              <a:lnSpc>
                <a:spcPts val="2025"/>
              </a:lnSpc>
              <a:buNone/>
            </a:pPr>
            <a:endParaRPr lang="en-US" sz="1600" dirty="0">
              <a:solidFill>
                <a:srgbClr val="6B4423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algn="ctr">
              <a:lnSpc>
                <a:spcPts val="2025"/>
              </a:lnSpc>
            </a:pPr>
            <a:r>
              <a:rPr lang="en-US" b="1" dirty="0">
                <a:solidFill>
                  <a:srgbClr val="6B442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↓</a:t>
            </a:r>
          </a:p>
          <a:p>
            <a:pPr algn="ctr">
              <a:lnSpc>
                <a:spcPts val="2025"/>
              </a:lnSpc>
            </a:pPr>
            <a:endParaRPr lang="en-US" sz="1600" dirty="0">
              <a:solidFill>
                <a:srgbClr val="6B4423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algn="ctr">
              <a:lnSpc>
                <a:spcPts val="2025"/>
              </a:lnSpc>
            </a:pPr>
            <a:r>
              <a:rPr lang="ko-KR" altLang="en-US" sz="1600" dirty="0">
                <a:solidFill>
                  <a:srgbClr val="6B442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기상 데이터</a:t>
            </a:r>
            <a:endParaRPr lang="en-US" altLang="ko-KR" sz="1600" dirty="0">
              <a:solidFill>
                <a:srgbClr val="6B4423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algn="ctr">
              <a:lnSpc>
                <a:spcPts val="2025"/>
              </a:lnSpc>
            </a:pPr>
            <a:r>
              <a:rPr lang="ko-KR" altLang="en-US" sz="1600" dirty="0">
                <a:solidFill>
                  <a:srgbClr val="6B442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병합 가능</a:t>
            </a:r>
            <a:endParaRPr lang="en-US" sz="1600" dirty="0">
              <a:solidFill>
                <a:srgbClr val="6B4423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1" name="Text 0">
            <a:extLst>
              <a:ext uri="{FF2B5EF4-FFF2-40B4-BE49-F238E27FC236}">
                <a16:creationId xmlns:a16="http://schemas.microsoft.com/office/drawing/2014/main" id="{A87EE570-6182-E6EB-F92B-E811886AA82B}"/>
              </a:ext>
            </a:extLst>
          </p:cNvPr>
          <p:cNvSpPr/>
          <p:nvPr/>
        </p:nvSpPr>
        <p:spPr>
          <a:xfrm>
            <a:off x="800100" y="1100855"/>
            <a:ext cx="4381691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spcAft>
                <a:spcPts val="600"/>
              </a:spcAft>
              <a:buNone/>
            </a:pPr>
            <a:r>
              <a:rPr lang="ko-KR" altLang="en-US" sz="2000" dirty="0">
                <a:solidFill>
                  <a:srgbClr val="6B4423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데이터 수집</a:t>
            </a:r>
            <a:r>
              <a:rPr lang="en-US" altLang="ko-KR" sz="2000" dirty="0">
                <a:solidFill>
                  <a:srgbClr val="6B4423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(</a:t>
            </a:r>
            <a:r>
              <a:rPr lang="ko-KR" altLang="en-US" sz="2000" dirty="0">
                <a:solidFill>
                  <a:srgbClr val="6B4423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매출</a:t>
            </a:r>
            <a:r>
              <a:rPr lang="en-US" altLang="ko-KR" sz="2000" dirty="0">
                <a:solidFill>
                  <a:srgbClr val="6B4423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)</a:t>
            </a:r>
            <a:endParaRPr lang="en-US" sz="2000" dirty="0">
              <a:solidFill>
                <a:srgbClr val="6B4423"/>
              </a:solidFill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sp>
        <p:nvSpPr>
          <p:cNvPr id="11" name="Text 1">
            <a:extLst>
              <a:ext uri="{FF2B5EF4-FFF2-40B4-BE49-F238E27FC236}">
                <a16:creationId xmlns:a16="http://schemas.microsoft.com/office/drawing/2014/main" id="{C0D96E46-8110-2423-EEB4-A4BBE7F78E68}"/>
              </a:ext>
            </a:extLst>
          </p:cNvPr>
          <p:cNvSpPr/>
          <p:nvPr/>
        </p:nvSpPr>
        <p:spPr>
          <a:xfrm>
            <a:off x="7719984" y="4822135"/>
            <a:ext cx="1337828" cy="2546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10"/>
              </a:lnSpc>
              <a:spcAft>
                <a:spcPts val="2400"/>
              </a:spcAft>
              <a:buNone/>
            </a:pPr>
            <a:r>
              <a:rPr lang="ko-KR" altLang="en-US" sz="1050" dirty="0">
                <a:solidFill>
                  <a:srgbClr val="6B4423"/>
                </a:solidFill>
                <a:latin typeface="온글잎 신예빈 Regular" panose="02000503000000000000" pitchFamily="2" charset="-127"/>
                <a:ea typeface="온글잎 신예빈 Regular" panose="02000503000000000000" pitchFamily="2" charset="-127"/>
                <a:cs typeface="Arial" pitchFamily="34" charset="-120"/>
              </a:rPr>
              <a:t>출처 </a:t>
            </a:r>
            <a:r>
              <a:rPr lang="en-US" altLang="ko-KR" sz="1050" dirty="0">
                <a:solidFill>
                  <a:srgbClr val="6B4423"/>
                </a:solidFill>
                <a:latin typeface="온글잎 신예빈 Regular" panose="02000503000000000000" pitchFamily="2" charset="-127"/>
                <a:ea typeface="온글잎 신예빈 Regular" panose="02000503000000000000" pitchFamily="2" charset="-127"/>
                <a:cs typeface="Arial" pitchFamily="34" charset="-120"/>
              </a:rPr>
              <a:t>: </a:t>
            </a:r>
            <a:r>
              <a:rPr lang="ko-KR" altLang="en-US" sz="1050" dirty="0">
                <a:solidFill>
                  <a:srgbClr val="6B4423"/>
                </a:solidFill>
                <a:latin typeface="온글잎 신예빈 Regular" panose="02000503000000000000" pitchFamily="2" charset="-127"/>
                <a:ea typeface="온글잎 신예빈 Regular" panose="02000503000000000000" pitchFamily="2" charset="-127"/>
                <a:cs typeface="Arial" pitchFamily="34" charset="-120"/>
              </a:rPr>
              <a:t>경기데이터드림</a:t>
            </a:r>
            <a:endParaRPr lang="en-US" sz="1050" dirty="0">
              <a:solidFill>
                <a:srgbClr val="6B4423"/>
              </a:solidFill>
              <a:latin typeface="온글잎 신예빈 Regular" panose="02000503000000000000" pitchFamily="2" charset="-127"/>
              <a:ea typeface="온글잎 신예빈 Regular" panose="02000503000000000000" pitchFamily="2" charset="-127"/>
            </a:endParaRPr>
          </a:p>
        </p:txBody>
      </p:sp>
      <p:sp>
        <p:nvSpPr>
          <p:cNvPr id="2" name="Text 2">
            <a:extLst>
              <a:ext uri="{FF2B5EF4-FFF2-40B4-BE49-F238E27FC236}">
                <a16:creationId xmlns:a16="http://schemas.microsoft.com/office/drawing/2014/main" id="{907BDC4C-1D2A-725B-FDA9-109860978A60}"/>
              </a:ext>
            </a:extLst>
          </p:cNvPr>
          <p:cNvSpPr/>
          <p:nvPr/>
        </p:nvSpPr>
        <p:spPr>
          <a:xfrm>
            <a:off x="2407339" y="1537357"/>
            <a:ext cx="1425462" cy="1031136"/>
          </a:xfrm>
          <a:prstGeom prst="roundRect">
            <a:avLst>
              <a:gd name="adj" fmla="val 9143"/>
            </a:avLst>
          </a:prstGeom>
          <a:solidFill>
            <a:srgbClr val="F5E6D3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4848230-FB84-0C28-FAC0-B0C52A8714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379" y="1651887"/>
            <a:ext cx="2120267" cy="65008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009D80B-C79D-EB22-A880-86D147EFCC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7379" y="2345130"/>
            <a:ext cx="5462993" cy="2296041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3647892F-A332-65A7-9B3B-BA80C09EC057}"/>
              </a:ext>
            </a:extLst>
          </p:cNvPr>
          <p:cNvSpPr/>
          <p:nvPr/>
        </p:nvSpPr>
        <p:spPr>
          <a:xfrm>
            <a:off x="5848349" y="2324725"/>
            <a:ext cx="582023" cy="231644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6E29B6-8825-088F-C25D-35199E3C2C9F}"/>
              </a:ext>
            </a:extLst>
          </p:cNvPr>
          <p:cNvSpPr/>
          <p:nvPr/>
        </p:nvSpPr>
        <p:spPr>
          <a:xfrm>
            <a:off x="1285875" y="2324725"/>
            <a:ext cx="495289" cy="231644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020652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5E12578-13EB-C6C7-EE2B-2EFD154893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2">
            <a:extLst>
              <a:ext uri="{FF2B5EF4-FFF2-40B4-BE49-F238E27FC236}">
                <a16:creationId xmlns:a16="http://schemas.microsoft.com/office/drawing/2014/main" id="{5AE540B7-97BA-8773-AD93-BE9FB5B85170}"/>
              </a:ext>
            </a:extLst>
          </p:cNvPr>
          <p:cNvSpPr/>
          <p:nvPr/>
        </p:nvSpPr>
        <p:spPr>
          <a:xfrm>
            <a:off x="656964" y="1541492"/>
            <a:ext cx="7830072" cy="3329577"/>
          </a:xfrm>
          <a:prstGeom prst="roundRect">
            <a:avLst>
              <a:gd name="adj" fmla="val 9143"/>
            </a:avLst>
          </a:prstGeom>
          <a:solidFill>
            <a:srgbClr val="F5E6D3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0" name="Text 0">
            <a:extLst>
              <a:ext uri="{FF2B5EF4-FFF2-40B4-BE49-F238E27FC236}">
                <a16:creationId xmlns:a16="http://schemas.microsoft.com/office/drawing/2014/main" id="{B741DD22-B265-B299-7033-662E9282AD57}"/>
              </a:ext>
            </a:extLst>
          </p:cNvPr>
          <p:cNvSpPr/>
          <p:nvPr/>
        </p:nvSpPr>
        <p:spPr>
          <a:xfrm>
            <a:off x="285750" y="304800"/>
            <a:ext cx="4381691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spcAft>
                <a:spcPts val="600"/>
              </a:spcAft>
              <a:buNone/>
            </a:pPr>
            <a:r>
              <a:rPr lang="ko-KR" altLang="en-US" sz="3200" dirty="0">
                <a:solidFill>
                  <a:srgbClr val="6B4423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데이터 수집</a:t>
            </a:r>
            <a:endParaRPr lang="en-US" sz="3200" dirty="0">
              <a:solidFill>
                <a:srgbClr val="6B4423"/>
              </a:solidFill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sp>
        <p:nvSpPr>
          <p:cNvPr id="31" name="Text 0">
            <a:extLst>
              <a:ext uri="{FF2B5EF4-FFF2-40B4-BE49-F238E27FC236}">
                <a16:creationId xmlns:a16="http://schemas.microsoft.com/office/drawing/2014/main" id="{5F356C9E-2FF9-67E4-F0AF-53D7D639AB8A}"/>
              </a:ext>
            </a:extLst>
          </p:cNvPr>
          <p:cNvSpPr/>
          <p:nvPr/>
        </p:nvSpPr>
        <p:spPr>
          <a:xfrm>
            <a:off x="800100" y="1100855"/>
            <a:ext cx="4381691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spcAft>
                <a:spcPts val="600"/>
              </a:spcAft>
              <a:buNone/>
            </a:pPr>
            <a:r>
              <a:rPr lang="ko-KR" altLang="en-US" sz="2000" dirty="0">
                <a:solidFill>
                  <a:srgbClr val="6B4423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데이터 수집</a:t>
            </a:r>
            <a:r>
              <a:rPr lang="en-US" altLang="ko-KR" sz="2000" dirty="0">
                <a:solidFill>
                  <a:srgbClr val="6B4423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(</a:t>
            </a:r>
            <a:r>
              <a:rPr lang="ko-KR" altLang="en-US" sz="2000" dirty="0">
                <a:solidFill>
                  <a:srgbClr val="6B4423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행정</a:t>
            </a:r>
            <a:r>
              <a:rPr lang="en-US" altLang="ko-KR" sz="2000" dirty="0">
                <a:solidFill>
                  <a:srgbClr val="6B4423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)</a:t>
            </a:r>
            <a:endParaRPr lang="en-US" sz="2000" dirty="0">
              <a:solidFill>
                <a:srgbClr val="6B4423"/>
              </a:solidFill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E52E6FF5-A228-A492-5241-B13DD992E7BC}"/>
              </a:ext>
            </a:extLst>
          </p:cNvPr>
          <p:cNvSpPr/>
          <p:nvPr/>
        </p:nvSpPr>
        <p:spPr>
          <a:xfrm>
            <a:off x="7719984" y="4822135"/>
            <a:ext cx="1337828" cy="2546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10"/>
              </a:lnSpc>
              <a:spcAft>
                <a:spcPts val="2400"/>
              </a:spcAft>
              <a:buNone/>
            </a:pPr>
            <a:r>
              <a:rPr lang="ko-KR" altLang="en-US" sz="1050" dirty="0">
                <a:solidFill>
                  <a:srgbClr val="6B4423"/>
                </a:solidFill>
                <a:latin typeface="온글잎 신예빈 Regular" panose="02000503000000000000" pitchFamily="2" charset="-127"/>
                <a:ea typeface="온글잎 신예빈 Regular" panose="02000503000000000000" pitchFamily="2" charset="-127"/>
                <a:cs typeface="Arial" pitchFamily="34" charset="-120"/>
              </a:rPr>
              <a:t>출처 </a:t>
            </a:r>
            <a:r>
              <a:rPr lang="en-US" altLang="ko-KR" sz="1050" dirty="0">
                <a:solidFill>
                  <a:srgbClr val="6B4423"/>
                </a:solidFill>
                <a:latin typeface="온글잎 신예빈 Regular" panose="02000503000000000000" pitchFamily="2" charset="-127"/>
                <a:ea typeface="온글잎 신예빈 Regular" panose="02000503000000000000" pitchFamily="2" charset="-127"/>
                <a:cs typeface="Arial" pitchFamily="34" charset="-120"/>
              </a:rPr>
              <a:t>: </a:t>
            </a:r>
            <a:r>
              <a:rPr lang="ko-KR" altLang="en-US" sz="1050" dirty="0" err="1">
                <a:solidFill>
                  <a:srgbClr val="6B4423"/>
                </a:solidFill>
                <a:latin typeface="온글잎 신예빈 Regular" panose="02000503000000000000" pitchFamily="2" charset="-127"/>
                <a:ea typeface="온글잎 신예빈 Regular" panose="02000503000000000000" pitchFamily="2" charset="-127"/>
                <a:cs typeface="Arial" pitchFamily="34" charset="-120"/>
              </a:rPr>
              <a:t>공공데이터포털</a:t>
            </a:r>
            <a:endParaRPr lang="en-US" sz="1050" dirty="0">
              <a:solidFill>
                <a:srgbClr val="6B4423"/>
              </a:solidFill>
              <a:latin typeface="온글잎 신예빈 Regular" panose="02000503000000000000" pitchFamily="2" charset="-127"/>
              <a:ea typeface="온글잎 신예빈 Regular" panose="02000503000000000000" pitchFamily="2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79583CF-D620-85E1-4E94-3BBD716A23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4466" y="1735972"/>
            <a:ext cx="1881994" cy="2940615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42236133-AC8B-671E-5629-658C351302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9344" y="1735972"/>
            <a:ext cx="1100764" cy="2940615"/>
          </a:xfrm>
          <a:prstGeom prst="rect">
            <a:avLst/>
          </a:prstGeom>
        </p:spPr>
      </p:pic>
      <p:sp>
        <p:nvSpPr>
          <p:cNvPr id="2" name="Text 2">
            <a:extLst>
              <a:ext uri="{FF2B5EF4-FFF2-40B4-BE49-F238E27FC236}">
                <a16:creationId xmlns:a16="http://schemas.microsoft.com/office/drawing/2014/main" id="{D8700BA4-793E-772E-6B80-F46DA1FE2FE0}"/>
              </a:ext>
            </a:extLst>
          </p:cNvPr>
          <p:cNvSpPr/>
          <p:nvPr/>
        </p:nvSpPr>
        <p:spPr>
          <a:xfrm>
            <a:off x="2407339" y="1537357"/>
            <a:ext cx="1425462" cy="1031136"/>
          </a:xfrm>
          <a:prstGeom prst="roundRect">
            <a:avLst>
              <a:gd name="adj" fmla="val 9143"/>
            </a:avLst>
          </a:prstGeom>
          <a:solidFill>
            <a:srgbClr val="F5E6D3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1F487D20-88A3-B411-31F8-4FD1FDF711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90507" y="1735972"/>
            <a:ext cx="2400635" cy="504895"/>
          </a:xfrm>
          <a:prstGeom prst="rect">
            <a:avLst/>
          </a:prstGeom>
        </p:spPr>
      </p:pic>
      <p:sp>
        <p:nvSpPr>
          <p:cNvPr id="27" name="Text 3">
            <a:extLst>
              <a:ext uri="{FF2B5EF4-FFF2-40B4-BE49-F238E27FC236}">
                <a16:creationId xmlns:a16="http://schemas.microsoft.com/office/drawing/2014/main" id="{08B2744E-71DD-00CF-2BC8-064F86B88FF3}"/>
              </a:ext>
            </a:extLst>
          </p:cNvPr>
          <p:cNvSpPr/>
          <p:nvPr/>
        </p:nvSpPr>
        <p:spPr>
          <a:xfrm>
            <a:off x="2121910" y="2432306"/>
            <a:ext cx="1337828" cy="21778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025"/>
              </a:lnSpc>
              <a:buNone/>
            </a:pPr>
            <a:r>
              <a:rPr lang="ko-KR" altLang="en-US" sz="1600" dirty="0">
                <a:solidFill>
                  <a:srgbClr val="6B442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행정동 </a:t>
            </a:r>
            <a:endParaRPr lang="en-US" altLang="ko-KR" sz="1600" dirty="0">
              <a:solidFill>
                <a:srgbClr val="6B4423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0" indent="0" algn="ctr">
              <a:lnSpc>
                <a:spcPts val="2025"/>
              </a:lnSpc>
              <a:buNone/>
            </a:pPr>
            <a:r>
              <a:rPr lang="ko-KR" altLang="en-US" sz="1600" dirty="0">
                <a:solidFill>
                  <a:srgbClr val="6B442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코드</a:t>
            </a:r>
            <a:r>
              <a:rPr lang="en-US" altLang="ko-KR" sz="1600" dirty="0">
                <a:solidFill>
                  <a:srgbClr val="6B442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/ </a:t>
            </a:r>
            <a:r>
              <a:rPr lang="ko-KR" altLang="en-US" sz="1600" dirty="0">
                <a:solidFill>
                  <a:srgbClr val="6B442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격자</a:t>
            </a:r>
            <a:endParaRPr lang="en-US" altLang="ko-KR" sz="1600" dirty="0">
              <a:solidFill>
                <a:srgbClr val="6B4423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0" indent="0" algn="ctr">
              <a:lnSpc>
                <a:spcPts val="2025"/>
              </a:lnSpc>
              <a:buNone/>
            </a:pPr>
            <a:endParaRPr lang="en-US" sz="1600" dirty="0">
              <a:solidFill>
                <a:srgbClr val="6B4423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algn="ctr">
              <a:lnSpc>
                <a:spcPts val="2025"/>
              </a:lnSpc>
            </a:pPr>
            <a:r>
              <a:rPr lang="en-US" b="1" dirty="0">
                <a:solidFill>
                  <a:srgbClr val="6B442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↓</a:t>
            </a:r>
            <a:endParaRPr lang="en-US" sz="1600" dirty="0">
              <a:solidFill>
                <a:srgbClr val="6B4423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algn="ctr">
              <a:lnSpc>
                <a:spcPts val="2025"/>
              </a:lnSpc>
            </a:pPr>
            <a:endParaRPr lang="en-US" sz="1600" b="1" dirty="0">
              <a:solidFill>
                <a:srgbClr val="6B4423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algn="ctr"/>
            <a:r>
              <a:rPr lang="ko-KR" altLang="en-US" sz="1600" dirty="0">
                <a:solidFill>
                  <a:srgbClr val="6B442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매출 데이터</a:t>
            </a:r>
            <a:endParaRPr lang="en-US" altLang="ko-KR" sz="1600" dirty="0">
              <a:solidFill>
                <a:srgbClr val="6B4423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algn="ctr"/>
            <a:r>
              <a:rPr lang="ko-KR" altLang="en-US" sz="1600" dirty="0">
                <a:solidFill>
                  <a:srgbClr val="6B442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위치 확인 가능</a:t>
            </a:r>
            <a:endParaRPr lang="en-US" altLang="ko-KR" sz="1600" dirty="0">
              <a:solidFill>
                <a:srgbClr val="6B4423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algn="ctr">
              <a:lnSpc>
                <a:spcPts val="2025"/>
              </a:lnSpc>
            </a:pPr>
            <a:r>
              <a:rPr lang="ko-KR" altLang="en-US" sz="1600" b="1" dirty="0">
                <a:solidFill>
                  <a:srgbClr val="6B442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endParaRPr lang="en-US" sz="1600" b="1" dirty="0">
              <a:solidFill>
                <a:srgbClr val="6B4423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749002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67DFB72-A508-C2C3-C2C1-0B6341CA7E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2">
            <a:extLst>
              <a:ext uri="{FF2B5EF4-FFF2-40B4-BE49-F238E27FC236}">
                <a16:creationId xmlns:a16="http://schemas.microsoft.com/office/drawing/2014/main" id="{E34081B8-966F-646A-20B6-82FA3087E9A0}"/>
              </a:ext>
            </a:extLst>
          </p:cNvPr>
          <p:cNvSpPr/>
          <p:nvPr/>
        </p:nvSpPr>
        <p:spPr>
          <a:xfrm>
            <a:off x="656964" y="1541492"/>
            <a:ext cx="7830072" cy="3329577"/>
          </a:xfrm>
          <a:prstGeom prst="roundRect">
            <a:avLst>
              <a:gd name="adj" fmla="val 9143"/>
            </a:avLst>
          </a:prstGeom>
          <a:solidFill>
            <a:srgbClr val="F5E6D3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0" name="Text 0">
            <a:extLst>
              <a:ext uri="{FF2B5EF4-FFF2-40B4-BE49-F238E27FC236}">
                <a16:creationId xmlns:a16="http://schemas.microsoft.com/office/drawing/2014/main" id="{1C3E5DA2-B772-0CAC-89F4-E1A38D4E73F8}"/>
              </a:ext>
            </a:extLst>
          </p:cNvPr>
          <p:cNvSpPr/>
          <p:nvPr/>
        </p:nvSpPr>
        <p:spPr>
          <a:xfrm>
            <a:off x="285750" y="304800"/>
            <a:ext cx="4381691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spcAft>
                <a:spcPts val="600"/>
              </a:spcAft>
              <a:buNone/>
            </a:pPr>
            <a:r>
              <a:rPr lang="ko-KR" altLang="en-US" sz="3200" dirty="0">
                <a:solidFill>
                  <a:srgbClr val="6B4423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데이터 수집</a:t>
            </a:r>
            <a:endParaRPr lang="en-US" sz="3200" dirty="0">
              <a:solidFill>
                <a:srgbClr val="6B4423"/>
              </a:solidFill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sp>
        <p:nvSpPr>
          <p:cNvPr id="31" name="Text 0">
            <a:extLst>
              <a:ext uri="{FF2B5EF4-FFF2-40B4-BE49-F238E27FC236}">
                <a16:creationId xmlns:a16="http://schemas.microsoft.com/office/drawing/2014/main" id="{B3102679-E1BF-B83C-C696-B4883D71F623}"/>
              </a:ext>
            </a:extLst>
          </p:cNvPr>
          <p:cNvSpPr/>
          <p:nvPr/>
        </p:nvSpPr>
        <p:spPr>
          <a:xfrm>
            <a:off x="800100" y="1100855"/>
            <a:ext cx="4381691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spcAft>
                <a:spcPts val="600"/>
              </a:spcAft>
              <a:buNone/>
            </a:pPr>
            <a:r>
              <a:rPr lang="ko-KR" altLang="en-US" sz="2000" dirty="0">
                <a:solidFill>
                  <a:srgbClr val="6B4423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데이터 수집</a:t>
            </a:r>
            <a:r>
              <a:rPr lang="en-US" altLang="ko-KR" sz="2000" dirty="0">
                <a:solidFill>
                  <a:srgbClr val="6B4423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(</a:t>
            </a:r>
            <a:r>
              <a:rPr lang="ko-KR" altLang="en-US" sz="2000" dirty="0">
                <a:solidFill>
                  <a:srgbClr val="6B4423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기상</a:t>
            </a:r>
            <a:r>
              <a:rPr lang="en-US" altLang="ko-KR" sz="2000" dirty="0">
                <a:solidFill>
                  <a:srgbClr val="6B4423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)</a:t>
            </a:r>
            <a:endParaRPr lang="en-US" sz="2000" dirty="0">
              <a:solidFill>
                <a:srgbClr val="6B4423"/>
              </a:solidFill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E3F410A0-3EFD-06A3-3C2C-F4FBABC28AC7}"/>
              </a:ext>
            </a:extLst>
          </p:cNvPr>
          <p:cNvSpPr/>
          <p:nvPr/>
        </p:nvSpPr>
        <p:spPr>
          <a:xfrm>
            <a:off x="7477125" y="4822135"/>
            <a:ext cx="1580687" cy="2546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10"/>
              </a:lnSpc>
              <a:spcAft>
                <a:spcPts val="2400"/>
              </a:spcAft>
              <a:buNone/>
            </a:pPr>
            <a:r>
              <a:rPr lang="ko-KR" altLang="en-US" sz="1050" dirty="0">
                <a:solidFill>
                  <a:srgbClr val="6B4423"/>
                </a:solidFill>
                <a:latin typeface="온글잎 신예빈 Regular" panose="02000503000000000000" pitchFamily="2" charset="-127"/>
                <a:ea typeface="온글잎 신예빈 Regular" panose="02000503000000000000" pitchFamily="2" charset="-127"/>
                <a:cs typeface="Arial" pitchFamily="34" charset="-120"/>
              </a:rPr>
              <a:t>출처 </a:t>
            </a:r>
            <a:r>
              <a:rPr lang="en-US" altLang="ko-KR" sz="1050" dirty="0">
                <a:solidFill>
                  <a:srgbClr val="6B4423"/>
                </a:solidFill>
                <a:latin typeface="온글잎 신예빈 Regular" panose="02000503000000000000" pitchFamily="2" charset="-127"/>
                <a:ea typeface="온글잎 신예빈 Regular" panose="02000503000000000000" pitchFamily="2" charset="-127"/>
                <a:cs typeface="Arial" pitchFamily="34" charset="-120"/>
              </a:rPr>
              <a:t>: </a:t>
            </a:r>
            <a:r>
              <a:rPr lang="ko-KR" altLang="en-US" sz="1050" dirty="0" err="1">
                <a:solidFill>
                  <a:srgbClr val="6B4423"/>
                </a:solidFill>
                <a:latin typeface="온글잎 신예빈 Regular" panose="02000503000000000000" pitchFamily="2" charset="-127"/>
                <a:ea typeface="온글잎 신예빈 Regular" panose="02000503000000000000" pitchFamily="2" charset="-127"/>
                <a:cs typeface="Arial" pitchFamily="34" charset="-120"/>
              </a:rPr>
              <a:t>기상자료개방포털</a:t>
            </a:r>
            <a:endParaRPr lang="en-US" sz="1050" dirty="0">
              <a:solidFill>
                <a:srgbClr val="6B4423"/>
              </a:solidFill>
              <a:latin typeface="온글잎 신예빈 Regular" panose="02000503000000000000" pitchFamily="2" charset="-127"/>
              <a:ea typeface="온글잎 신예빈 Regular" panose="02000503000000000000" pitchFamily="2" charset="-127"/>
            </a:endParaRPr>
          </a:p>
        </p:txBody>
      </p:sp>
      <p:sp>
        <p:nvSpPr>
          <p:cNvPr id="27" name="Text 3">
            <a:extLst>
              <a:ext uri="{FF2B5EF4-FFF2-40B4-BE49-F238E27FC236}">
                <a16:creationId xmlns:a16="http://schemas.microsoft.com/office/drawing/2014/main" id="{BE9F849A-9F1D-FFCF-FC7A-179DC566138B}"/>
              </a:ext>
            </a:extLst>
          </p:cNvPr>
          <p:cNvSpPr/>
          <p:nvPr/>
        </p:nvSpPr>
        <p:spPr>
          <a:xfrm>
            <a:off x="1352531" y="2912128"/>
            <a:ext cx="1337828" cy="6384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025"/>
              </a:lnSpc>
              <a:buNone/>
            </a:pPr>
            <a:r>
              <a:rPr lang="ko-KR" altLang="en-US" sz="1600" dirty="0">
                <a:solidFill>
                  <a:srgbClr val="6B442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일자</a:t>
            </a:r>
            <a:r>
              <a:rPr lang="en-US" altLang="ko-KR" sz="1600" dirty="0">
                <a:solidFill>
                  <a:srgbClr val="6B442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/</a:t>
            </a:r>
            <a:r>
              <a:rPr lang="ko-KR" altLang="en-US" sz="1600" dirty="0">
                <a:solidFill>
                  <a:srgbClr val="6B442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시간별</a:t>
            </a:r>
            <a:endParaRPr lang="en-US" altLang="ko-KR" sz="1600" dirty="0">
              <a:solidFill>
                <a:srgbClr val="6B4423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0" indent="0" algn="ctr">
              <a:lnSpc>
                <a:spcPts val="2025"/>
              </a:lnSpc>
              <a:buNone/>
            </a:pPr>
            <a:r>
              <a:rPr lang="ko-KR" altLang="en-US" sz="1600" dirty="0">
                <a:solidFill>
                  <a:srgbClr val="6B442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기온</a:t>
            </a:r>
            <a:r>
              <a:rPr lang="en-US" altLang="ko-KR" sz="1600" dirty="0">
                <a:solidFill>
                  <a:srgbClr val="6B442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/</a:t>
            </a:r>
            <a:r>
              <a:rPr lang="ko-KR" altLang="en-US" sz="1600" dirty="0">
                <a:solidFill>
                  <a:srgbClr val="6B442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강수량</a:t>
            </a:r>
            <a:endParaRPr lang="en-US" altLang="ko-KR" sz="1600" dirty="0">
              <a:solidFill>
                <a:srgbClr val="6B4423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0" indent="0" algn="ctr">
              <a:lnSpc>
                <a:spcPts val="2025"/>
              </a:lnSpc>
              <a:buNone/>
            </a:pPr>
            <a:endParaRPr lang="en-US" sz="1600" dirty="0">
              <a:solidFill>
                <a:srgbClr val="6B4423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" name="Text 2">
            <a:extLst>
              <a:ext uri="{FF2B5EF4-FFF2-40B4-BE49-F238E27FC236}">
                <a16:creationId xmlns:a16="http://schemas.microsoft.com/office/drawing/2014/main" id="{4E1F1548-9D02-667E-E7CB-128A55CEF1E7}"/>
              </a:ext>
            </a:extLst>
          </p:cNvPr>
          <p:cNvSpPr/>
          <p:nvPr/>
        </p:nvSpPr>
        <p:spPr>
          <a:xfrm>
            <a:off x="2407339" y="1537357"/>
            <a:ext cx="1425462" cy="1031136"/>
          </a:xfrm>
          <a:prstGeom prst="roundRect">
            <a:avLst>
              <a:gd name="adj" fmla="val 9143"/>
            </a:avLst>
          </a:prstGeom>
          <a:solidFill>
            <a:srgbClr val="F5E6D3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00F8A567-B7BF-7092-B9EE-A8AE3CCEB82B}"/>
              </a:ext>
            </a:extLst>
          </p:cNvPr>
          <p:cNvGrpSpPr/>
          <p:nvPr/>
        </p:nvGrpSpPr>
        <p:grpSpPr>
          <a:xfrm>
            <a:off x="3385387" y="1707436"/>
            <a:ext cx="4779387" cy="3016962"/>
            <a:chOff x="3314524" y="923695"/>
            <a:chExt cx="5191422" cy="3277057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EF98D385-E6E7-18AE-9E2C-2B9050DF41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14524" y="942747"/>
              <a:ext cx="2514951" cy="3258005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7089057C-422C-8EE3-1916-75A7913C654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86205" y="923695"/>
              <a:ext cx="2619741" cy="3277057"/>
            </a:xfrm>
            <a:prstGeom prst="rect">
              <a:avLst/>
            </a:prstGeom>
          </p:spPr>
        </p:pic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4345D1F9-DC25-B99A-A95F-4EEEA800A7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9226" y="1738751"/>
            <a:ext cx="2315343" cy="598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8833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DFB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2"/>
          <p:cNvSpPr/>
          <p:nvPr/>
        </p:nvSpPr>
        <p:spPr>
          <a:xfrm>
            <a:off x="952500" y="1265932"/>
            <a:ext cx="476250" cy="476250"/>
          </a:xfrm>
          <a:prstGeom prst="roundRect">
            <a:avLst>
              <a:gd name="adj" fmla="val 192000"/>
            </a:avLst>
          </a:prstGeom>
          <a:solidFill>
            <a:srgbClr val="6B4423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5" name="Text 3"/>
          <p:cNvSpPr/>
          <p:nvPr/>
        </p:nvSpPr>
        <p:spPr>
          <a:xfrm>
            <a:off x="1581150" y="1245096"/>
            <a:ext cx="6610350" cy="518071"/>
          </a:xfrm>
          <a:prstGeom prst="roundRect">
            <a:avLst>
              <a:gd name="adj" fmla="val 11767"/>
            </a:avLst>
          </a:prstGeom>
          <a:solidFill>
            <a:srgbClr val="F5E6D3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6" name="Text 4"/>
          <p:cNvSpPr/>
          <p:nvPr/>
        </p:nvSpPr>
        <p:spPr>
          <a:xfrm>
            <a:off x="1670495" y="1397496"/>
            <a:ext cx="6431661" cy="2132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80"/>
              </a:lnSpc>
              <a:buNone/>
            </a:pPr>
            <a:r>
              <a:rPr lang="en-US" sz="1200" b="1" dirty="0">
                <a:solidFill>
                  <a:srgbClr val="2C181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데이터 전처리 및 집계</a:t>
            </a:r>
            <a:endParaRPr lang="en-US" sz="1200" dirty="0"/>
          </a:p>
        </p:txBody>
      </p:sp>
      <p:sp>
        <p:nvSpPr>
          <p:cNvPr id="7" name="Text 5"/>
          <p:cNvSpPr/>
          <p:nvPr/>
        </p:nvSpPr>
        <p:spPr>
          <a:xfrm>
            <a:off x="1171575" y="1915567"/>
            <a:ext cx="28575" cy="190500"/>
          </a:xfrm>
          <a:prstGeom prst="rect">
            <a:avLst/>
          </a:prstGeom>
          <a:solidFill>
            <a:srgbClr val="D4A574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8" name="Text 6"/>
          <p:cNvSpPr/>
          <p:nvPr/>
        </p:nvSpPr>
        <p:spPr>
          <a:xfrm>
            <a:off x="952500" y="2279303"/>
            <a:ext cx="476250" cy="476250"/>
          </a:xfrm>
          <a:prstGeom prst="roundRect">
            <a:avLst>
              <a:gd name="adj" fmla="val 192000"/>
            </a:avLst>
          </a:prstGeom>
          <a:solidFill>
            <a:srgbClr val="6B4423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9" name="Text 7"/>
          <p:cNvSpPr/>
          <p:nvPr/>
        </p:nvSpPr>
        <p:spPr>
          <a:xfrm>
            <a:off x="1581150" y="2258467"/>
            <a:ext cx="6610350" cy="518071"/>
          </a:xfrm>
          <a:prstGeom prst="roundRect">
            <a:avLst>
              <a:gd name="adj" fmla="val 11767"/>
            </a:avLst>
          </a:prstGeom>
          <a:solidFill>
            <a:srgbClr val="F5E6D3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0" name="Text 8"/>
          <p:cNvSpPr/>
          <p:nvPr/>
        </p:nvSpPr>
        <p:spPr>
          <a:xfrm>
            <a:off x="1670495" y="2410867"/>
            <a:ext cx="6431661" cy="2132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80"/>
              </a:lnSpc>
              <a:buNone/>
            </a:pPr>
            <a:r>
              <a:rPr lang="en-US" sz="1200" b="1" dirty="0">
                <a:solidFill>
                  <a:srgbClr val="2C181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상관관계 분석</a:t>
            </a:r>
            <a:endParaRPr lang="en-US" sz="1200" dirty="0"/>
          </a:p>
        </p:txBody>
      </p:sp>
      <p:sp>
        <p:nvSpPr>
          <p:cNvPr id="11" name="Text 9"/>
          <p:cNvSpPr/>
          <p:nvPr/>
        </p:nvSpPr>
        <p:spPr>
          <a:xfrm>
            <a:off x="1171575" y="2928938"/>
            <a:ext cx="28575" cy="190500"/>
          </a:xfrm>
          <a:prstGeom prst="rect">
            <a:avLst/>
          </a:prstGeom>
          <a:solidFill>
            <a:srgbClr val="D4A574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2" name="Text 10"/>
          <p:cNvSpPr/>
          <p:nvPr/>
        </p:nvSpPr>
        <p:spPr>
          <a:xfrm>
            <a:off x="952500" y="3292673"/>
            <a:ext cx="476250" cy="476250"/>
          </a:xfrm>
          <a:prstGeom prst="roundRect">
            <a:avLst>
              <a:gd name="adj" fmla="val 192000"/>
            </a:avLst>
          </a:prstGeom>
          <a:solidFill>
            <a:srgbClr val="6B4423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3" name="Text 11"/>
          <p:cNvSpPr/>
          <p:nvPr/>
        </p:nvSpPr>
        <p:spPr>
          <a:xfrm>
            <a:off x="1581150" y="3271838"/>
            <a:ext cx="6610350" cy="518071"/>
          </a:xfrm>
          <a:prstGeom prst="roundRect">
            <a:avLst>
              <a:gd name="adj" fmla="val 11767"/>
            </a:avLst>
          </a:prstGeom>
          <a:solidFill>
            <a:srgbClr val="F5E6D3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4" name="Text 12"/>
          <p:cNvSpPr/>
          <p:nvPr/>
        </p:nvSpPr>
        <p:spPr>
          <a:xfrm>
            <a:off x="1670495" y="3424238"/>
            <a:ext cx="6431661" cy="2132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80"/>
              </a:lnSpc>
              <a:buNone/>
            </a:pPr>
            <a:r>
              <a:rPr lang="en-US" sz="1200" b="1" dirty="0">
                <a:solidFill>
                  <a:srgbClr val="2C181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머신러닝·딥러닝 모델 학습</a:t>
            </a:r>
            <a:endParaRPr lang="en-US" sz="1200" dirty="0"/>
          </a:p>
        </p:txBody>
      </p:sp>
      <p:sp>
        <p:nvSpPr>
          <p:cNvPr id="15" name="Text 13"/>
          <p:cNvSpPr/>
          <p:nvPr/>
        </p:nvSpPr>
        <p:spPr>
          <a:xfrm>
            <a:off x="1171575" y="3942308"/>
            <a:ext cx="28575" cy="190500"/>
          </a:xfrm>
          <a:prstGeom prst="rect">
            <a:avLst/>
          </a:prstGeom>
          <a:solidFill>
            <a:srgbClr val="D4A574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6" name="Text 14"/>
          <p:cNvSpPr/>
          <p:nvPr/>
        </p:nvSpPr>
        <p:spPr>
          <a:xfrm>
            <a:off x="952500" y="4306044"/>
            <a:ext cx="476250" cy="476250"/>
          </a:xfrm>
          <a:prstGeom prst="roundRect">
            <a:avLst>
              <a:gd name="adj" fmla="val 192000"/>
            </a:avLst>
          </a:prstGeom>
          <a:solidFill>
            <a:srgbClr val="6B4423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7" name="Text 15"/>
          <p:cNvSpPr/>
          <p:nvPr/>
        </p:nvSpPr>
        <p:spPr>
          <a:xfrm>
            <a:off x="1581150" y="4285208"/>
            <a:ext cx="6610350" cy="518071"/>
          </a:xfrm>
          <a:prstGeom prst="roundRect">
            <a:avLst>
              <a:gd name="adj" fmla="val 11767"/>
            </a:avLst>
          </a:prstGeom>
          <a:solidFill>
            <a:srgbClr val="F5E6D3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8" name="Text 16"/>
          <p:cNvSpPr/>
          <p:nvPr/>
        </p:nvSpPr>
        <p:spPr>
          <a:xfrm>
            <a:off x="1670495" y="4437608"/>
            <a:ext cx="6431661" cy="2132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80"/>
              </a:lnSpc>
              <a:buNone/>
            </a:pPr>
            <a:r>
              <a:rPr lang="en-US" sz="1200" b="1" dirty="0">
                <a:solidFill>
                  <a:srgbClr val="2C181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날짜 입력 </a:t>
            </a:r>
            <a:r>
              <a:rPr lang="en-US" sz="1200" b="1" dirty="0" err="1">
                <a:solidFill>
                  <a:srgbClr val="2C181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기반</a:t>
            </a:r>
            <a:r>
              <a:rPr lang="en-US" sz="1200" b="1" dirty="0">
                <a:solidFill>
                  <a:srgbClr val="2C181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en-US" sz="1200" b="1" dirty="0" err="1">
                <a:solidFill>
                  <a:srgbClr val="2C181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예측</a:t>
            </a:r>
            <a:r>
              <a:rPr lang="en-US" sz="1200" b="1" dirty="0">
                <a:solidFill>
                  <a:srgbClr val="2C181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ko-KR" altLang="en-US" sz="1200" b="1" dirty="0">
                <a:solidFill>
                  <a:srgbClr val="2C181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웹페이지 생성</a:t>
            </a:r>
            <a:endParaRPr lang="en-US" sz="1200" dirty="0"/>
          </a:p>
        </p:txBody>
      </p:sp>
      <p:sp>
        <p:nvSpPr>
          <p:cNvPr id="19" name="Text 0">
            <a:extLst>
              <a:ext uri="{FF2B5EF4-FFF2-40B4-BE49-F238E27FC236}">
                <a16:creationId xmlns:a16="http://schemas.microsoft.com/office/drawing/2014/main" id="{FA053E22-0FC9-54B7-0215-31F81C7DA9BA}"/>
              </a:ext>
            </a:extLst>
          </p:cNvPr>
          <p:cNvSpPr/>
          <p:nvPr/>
        </p:nvSpPr>
        <p:spPr>
          <a:xfrm>
            <a:off x="285750" y="304800"/>
            <a:ext cx="4381691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spcAft>
                <a:spcPts val="600"/>
              </a:spcAft>
              <a:buNone/>
            </a:pPr>
            <a:r>
              <a:rPr lang="ko-KR" altLang="en-US" sz="3200" dirty="0">
                <a:solidFill>
                  <a:srgbClr val="6B4423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분석 및 모델 생성 순서</a:t>
            </a:r>
            <a:endParaRPr lang="en-US" sz="3200" dirty="0">
              <a:solidFill>
                <a:srgbClr val="6B4423"/>
              </a:solidFill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203BAFD-5BDC-D3CB-A1BB-E366A2B2B2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2">
            <a:extLst>
              <a:ext uri="{FF2B5EF4-FFF2-40B4-BE49-F238E27FC236}">
                <a16:creationId xmlns:a16="http://schemas.microsoft.com/office/drawing/2014/main" id="{E26DEB93-A8F8-C0A4-5A56-7FA2A5198062}"/>
              </a:ext>
            </a:extLst>
          </p:cNvPr>
          <p:cNvSpPr/>
          <p:nvPr/>
        </p:nvSpPr>
        <p:spPr>
          <a:xfrm>
            <a:off x="656964" y="1541492"/>
            <a:ext cx="7830072" cy="3329577"/>
          </a:xfrm>
          <a:prstGeom prst="roundRect">
            <a:avLst>
              <a:gd name="adj" fmla="val 9143"/>
            </a:avLst>
          </a:prstGeom>
          <a:solidFill>
            <a:srgbClr val="F5E6D3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0" name="Text 0">
            <a:extLst>
              <a:ext uri="{FF2B5EF4-FFF2-40B4-BE49-F238E27FC236}">
                <a16:creationId xmlns:a16="http://schemas.microsoft.com/office/drawing/2014/main" id="{3F9C5C87-E51C-107A-2A0E-90D347DFDDD2}"/>
              </a:ext>
            </a:extLst>
          </p:cNvPr>
          <p:cNvSpPr/>
          <p:nvPr/>
        </p:nvSpPr>
        <p:spPr>
          <a:xfrm>
            <a:off x="285750" y="304800"/>
            <a:ext cx="4381691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spcAft>
                <a:spcPts val="600"/>
              </a:spcAft>
              <a:buNone/>
            </a:pPr>
            <a:r>
              <a:rPr lang="ko-KR" altLang="en-US" sz="3200" dirty="0">
                <a:solidFill>
                  <a:srgbClr val="6B4423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데이터 </a:t>
            </a:r>
            <a:r>
              <a:rPr lang="ko-KR" altLang="en-US" sz="3200" dirty="0" err="1">
                <a:solidFill>
                  <a:srgbClr val="6B4423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전처리</a:t>
            </a:r>
            <a:endParaRPr lang="en-US" sz="3200" dirty="0">
              <a:solidFill>
                <a:srgbClr val="6B4423"/>
              </a:solidFill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sp>
        <p:nvSpPr>
          <p:cNvPr id="31" name="Text 0">
            <a:extLst>
              <a:ext uri="{FF2B5EF4-FFF2-40B4-BE49-F238E27FC236}">
                <a16:creationId xmlns:a16="http://schemas.microsoft.com/office/drawing/2014/main" id="{4557E9EC-7C78-54F0-E555-DED105E233F2}"/>
              </a:ext>
            </a:extLst>
          </p:cNvPr>
          <p:cNvSpPr/>
          <p:nvPr/>
        </p:nvSpPr>
        <p:spPr>
          <a:xfrm>
            <a:off x="800100" y="1100855"/>
            <a:ext cx="4381691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spcAft>
                <a:spcPts val="600"/>
              </a:spcAft>
              <a:buNone/>
            </a:pPr>
            <a:r>
              <a:rPr lang="ko-KR" altLang="en-US" sz="2000" dirty="0">
                <a:solidFill>
                  <a:srgbClr val="6B4423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데이터 </a:t>
            </a:r>
            <a:r>
              <a:rPr lang="ko-KR" altLang="en-US" sz="2000" dirty="0" err="1">
                <a:solidFill>
                  <a:srgbClr val="6B4423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전처리</a:t>
            </a:r>
            <a:r>
              <a:rPr lang="en-US" altLang="ko-KR" sz="2000" dirty="0">
                <a:solidFill>
                  <a:srgbClr val="6B4423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(</a:t>
            </a:r>
            <a:r>
              <a:rPr lang="ko-KR" altLang="en-US" sz="2000" dirty="0">
                <a:solidFill>
                  <a:srgbClr val="6B4423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기온</a:t>
            </a:r>
            <a:r>
              <a:rPr lang="en-US" altLang="ko-KR" sz="2000" dirty="0">
                <a:solidFill>
                  <a:srgbClr val="6B4423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)</a:t>
            </a:r>
            <a:endParaRPr lang="en-US" sz="2000" dirty="0">
              <a:solidFill>
                <a:srgbClr val="6B4423"/>
              </a:solidFill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54092C2B-5CC0-B6E4-3B08-66247B246A26}"/>
              </a:ext>
            </a:extLst>
          </p:cNvPr>
          <p:cNvSpPr/>
          <p:nvPr/>
        </p:nvSpPr>
        <p:spPr>
          <a:xfrm>
            <a:off x="7477125" y="4822135"/>
            <a:ext cx="1580687" cy="2546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10"/>
              </a:lnSpc>
              <a:spcAft>
                <a:spcPts val="2400"/>
              </a:spcAft>
              <a:buNone/>
            </a:pPr>
            <a:r>
              <a:rPr lang="ko-KR" altLang="en-US" sz="1050" dirty="0">
                <a:solidFill>
                  <a:srgbClr val="6B4423"/>
                </a:solidFill>
                <a:latin typeface="온글잎 신예빈 Regular" panose="02000503000000000000" pitchFamily="2" charset="-127"/>
                <a:ea typeface="온글잎 신예빈 Regular" panose="02000503000000000000" pitchFamily="2" charset="-127"/>
                <a:cs typeface="Arial" pitchFamily="34" charset="-120"/>
              </a:rPr>
              <a:t>출처 </a:t>
            </a:r>
            <a:r>
              <a:rPr lang="en-US" altLang="ko-KR" sz="1050" dirty="0">
                <a:solidFill>
                  <a:srgbClr val="6B4423"/>
                </a:solidFill>
                <a:latin typeface="온글잎 신예빈 Regular" panose="02000503000000000000" pitchFamily="2" charset="-127"/>
                <a:ea typeface="온글잎 신예빈 Regular" panose="02000503000000000000" pitchFamily="2" charset="-127"/>
                <a:cs typeface="Arial" pitchFamily="34" charset="-120"/>
              </a:rPr>
              <a:t>: </a:t>
            </a:r>
            <a:r>
              <a:rPr lang="ko-KR" altLang="en-US" sz="1050" dirty="0" err="1">
                <a:solidFill>
                  <a:srgbClr val="6B4423"/>
                </a:solidFill>
                <a:latin typeface="온글잎 신예빈 Regular" panose="02000503000000000000" pitchFamily="2" charset="-127"/>
                <a:ea typeface="온글잎 신예빈 Regular" panose="02000503000000000000" pitchFamily="2" charset="-127"/>
                <a:cs typeface="Arial" pitchFamily="34" charset="-120"/>
              </a:rPr>
              <a:t>기상자료개방포털</a:t>
            </a:r>
            <a:endParaRPr lang="en-US" sz="1050" dirty="0">
              <a:solidFill>
                <a:srgbClr val="6B4423"/>
              </a:solidFill>
              <a:latin typeface="온글잎 신예빈 Regular" panose="02000503000000000000" pitchFamily="2" charset="-127"/>
              <a:ea typeface="온글잎 신예빈 Regular" panose="02000503000000000000" pitchFamily="2" charset="-127"/>
            </a:endParaRPr>
          </a:p>
        </p:txBody>
      </p:sp>
      <p:sp>
        <p:nvSpPr>
          <p:cNvPr id="27" name="Text 3">
            <a:extLst>
              <a:ext uri="{FF2B5EF4-FFF2-40B4-BE49-F238E27FC236}">
                <a16:creationId xmlns:a16="http://schemas.microsoft.com/office/drawing/2014/main" id="{D4A72935-E30C-7CFE-3F86-B1FD833141BD}"/>
              </a:ext>
            </a:extLst>
          </p:cNvPr>
          <p:cNvSpPr/>
          <p:nvPr/>
        </p:nvSpPr>
        <p:spPr>
          <a:xfrm>
            <a:off x="7242861" y="2424769"/>
            <a:ext cx="1337828" cy="6384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025"/>
              </a:lnSpc>
              <a:buNone/>
            </a:pPr>
            <a:r>
              <a:rPr lang="ko-KR" altLang="en-US" sz="1600" dirty="0">
                <a:solidFill>
                  <a:srgbClr val="6B442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이상치</a:t>
            </a:r>
            <a:endParaRPr lang="en-US" altLang="ko-KR" sz="1600" dirty="0">
              <a:solidFill>
                <a:srgbClr val="6B4423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0" indent="0" algn="ctr">
              <a:lnSpc>
                <a:spcPts val="2025"/>
              </a:lnSpc>
              <a:buNone/>
            </a:pPr>
            <a:r>
              <a:rPr lang="ko-KR" altLang="en-US" sz="1600" dirty="0">
                <a:solidFill>
                  <a:srgbClr val="6B442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처리</a:t>
            </a:r>
            <a:endParaRPr lang="en-US" sz="1600" dirty="0">
              <a:solidFill>
                <a:srgbClr val="6B4423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972885F3-7FC2-29EC-739C-B994C1B081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5500" y="1815731"/>
            <a:ext cx="1936375" cy="2806857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B753DE93-BB8C-4B57-39F5-D429DCA2F2B1}"/>
              </a:ext>
            </a:extLst>
          </p:cNvPr>
          <p:cNvSpPr/>
          <p:nvPr/>
        </p:nvSpPr>
        <p:spPr>
          <a:xfrm>
            <a:off x="6930995" y="2505074"/>
            <a:ext cx="490846" cy="2667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 2">
            <a:extLst>
              <a:ext uri="{FF2B5EF4-FFF2-40B4-BE49-F238E27FC236}">
                <a16:creationId xmlns:a16="http://schemas.microsoft.com/office/drawing/2014/main" id="{B796310F-D219-F980-3E9F-02B5572B0772}"/>
              </a:ext>
            </a:extLst>
          </p:cNvPr>
          <p:cNvSpPr/>
          <p:nvPr/>
        </p:nvSpPr>
        <p:spPr>
          <a:xfrm>
            <a:off x="2407339" y="1537357"/>
            <a:ext cx="1425462" cy="1031136"/>
          </a:xfrm>
          <a:prstGeom prst="roundRect">
            <a:avLst>
              <a:gd name="adj" fmla="val 9143"/>
            </a:avLst>
          </a:prstGeom>
          <a:solidFill>
            <a:srgbClr val="F5E6D3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13CBF3BC-0ABB-4F85-5ECD-48697E88360B}"/>
              </a:ext>
            </a:extLst>
          </p:cNvPr>
          <p:cNvGrpSpPr/>
          <p:nvPr/>
        </p:nvGrpSpPr>
        <p:grpSpPr>
          <a:xfrm>
            <a:off x="999228" y="1805026"/>
            <a:ext cx="4267203" cy="2806856"/>
            <a:chOff x="1057272" y="1704858"/>
            <a:chExt cx="4591691" cy="3020296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0CA8AC05-AC7C-3905-1F15-2EFE729F075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57272" y="1704858"/>
              <a:ext cx="4591691" cy="1676634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D8FCB2B4-873C-A227-4F03-C52C74AFEFB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57272" y="3058046"/>
              <a:ext cx="4591691" cy="1667108"/>
            </a:xfrm>
            <a:prstGeom prst="rect">
              <a:avLst/>
            </a:prstGeom>
          </p:spPr>
        </p:pic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8A72C15-A0DA-B487-079A-983AD9F31011}"/>
              </a:ext>
            </a:extLst>
          </p:cNvPr>
          <p:cNvSpPr/>
          <p:nvPr/>
        </p:nvSpPr>
        <p:spPr>
          <a:xfrm>
            <a:off x="4452630" y="1805026"/>
            <a:ext cx="490846" cy="280685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032122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44D018B-ED26-A5DE-B69A-31684477E3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2">
            <a:extLst>
              <a:ext uri="{FF2B5EF4-FFF2-40B4-BE49-F238E27FC236}">
                <a16:creationId xmlns:a16="http://schemas.microsoft.com/office/drawing/2014/main" id="{4B3CBAB9-C89A-3CA5-720B-2ABB07DCF53F}"/>
              </a:ext>
            </a:extLst>
          </p:cNvPr>
          <p:cNvSpPr/>
          <p:nvPr/>
        </p:nvSpPr>
        <p:spPr>
          <a:xfrm>
            <a:off x="656964" y="1541492"/>
            <a:ext cx="7830072" cy="3329577"/>
          </a:xfrm>
          <a:prstGeom prst="roundRect">
            <a:avLst>
              <a:gd name="adj" fmla="val 9143"/>
            </a:avLst>
          </a:prstGeom>
          <a:solidFill>
            <a:srgbClr val="F5E6D3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0" name="Text 0">
            <a:extLst>
              <a:ext uri="{FF2B5EF4-FFF2-40B4-BE49-F238E27FC236}">
                <a16:creationId xmlns:a16="http://schemas.microsoft.com/office/drawing/2014/main" id="{7A02A500-8E60-424F-7166-30302579BED1}"/>
              </a:ext>
            </a:extLst>
          </p:cNvPr>
          <p:cNvSpPr/>
          <p:nvPr/>
        </p:nvSpPr>
        <p:spPr>
          <a:xfrm>
            <a:off x="285750" y="304800"/>
            <a:ext cx="4381691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spcAft>
                <a:spcPts val="600"/>
              </a:spcAft>
              <a:buNone/>
            </a:pPr>
            <a:r>
              <a:rPr lang="ko-KR" altLang="en-US" sz="3200" dirty="0">
                <a:solidFill>
                  <a:srgbClr val="6B4423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데이터 </a:t>
            </a:r>
            <a:r>
              <a:rPr lang="ko-KR" altLang="en-US" sz="3200" dirty="0" err="1">
                <a:solidFill>
                  <a:srgbClr val="6B4423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전처리</a:t>
            </a:r>
            <a:endParaRPr lang="en-US" sz="3200" dirty="0">
              <a:solidFill>
                <a:srgbClr val="6B4423"/>
              </a:solidFill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sp>
        <p:nvSpPr>
          <p:cNvPr id="31" name="Text 0">
            <a:extLst>
              <a:ext uri="{FF2B5EF4-FFF2-40B4-BE49-F238E27FC236}">
                <a16:creationId xmlns:a16="http://schemas.microsoft.com/office/drawing/2014/main" id="{D0DD4BD4-0602-8BEE-6208-7EAED04B3C7B}"/>
              </a:ext>
            </a:extLst>
          </p:cNvPr>
          <p:cNvSpPr/>
          <p:nvPr/>
        </p:nvSpPr>
        <p:spPr>
          <a:xfrm>
            <a:off x="800100" y="1100855"/>
            <a:ext cx="4381691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spcAft>
                <a:spcPts val="600"/>
              </a:spcAft>
              <a:buNone/>
            </a:pPr>
            <a:r>
              <a:rPr lang="ko-KR" altLang="en-US" sz="2000" dirty="0">
                <a:solidFill>
                  <a:srgbClr val="6B4423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데이터 </a:t>
            </a:r>
            <a:r>
              <a:rPr lang="ko-KR" altLang="en-US" sz="2000" dirty="0" err="1">
                <a:solidFill>
                  <a:srgbClr val="6B4423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전처리</a:t>
            </a:r>
            <a:r>
              <a:rPr lang="en-US" altLang="ko-KR" sz="2000" dirty="0">
                <a:solidFill>
                  <a:srgbClr val="6B4423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(</a:t>
            </a:r>
            <a:r>
              <a:rPr lang="ko-KR" altLang="en-US" sz="2000" dirty="0">
                <a:solidFill>
                  <a:srgbClr val="6B4423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강수</a:t>
            </a:r>
            <a:r>
              <a:rPr lang="en-US" altLang="ko-KR" sz="2000" dirty="0">
                <a:solidFill>
                  <a:srgbClr val="6B4423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)</a:t>
            </a:r>
            <a:endParaRPr lang="en-US" sz="2000" dirty="0">
              <a:solidFill>
                <a:srgbClr val="6B4423"/>
              </a:solidFill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D0C90B31-8491-92C8-A5DC-E3997EAF7E0F}"/>
              </a:ext>
            </a:extLst>
          </p:cNvPr>
          <p:cNvSpPr/>
          <p:nvPr/>
        </p:nvSpPr>
        <p:spPr>
          <a:xfrm>
            <a:off x="7477125" y="4822135"/>
            <a:ext cx="1580687" cy="2546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10"/>
              </a:lnSpc>
              <a:spcAft>
                <a:spcPts val="2400"/>
              </a:spcAft>
              <a:buNone/>
            </a:pPr>
            <a:r>
              <a:rPr lang="ko-KR" altLang="en-US" sz="1050" dirty="0">
                <a:solidFill>
                  <a:srgbClr val="6B4423"/>
                </a:solidFill>
                <a:latin typeface="온글잎 신예빈 Regular" panose="02000503000000000000" pitchFamily="2" charset="-127"/>
                <a:ea typeface="온글잎 신예빈 Regular" panose="02000503000000000000" pitchFamily="2" charset="-127"/>
                <a:cs typeface="Arial" pitchFamily="34" charset="-120"/>
              </a:rPr>
              <a:t>출처 </a:t>
            </a:r>
            <a:r>
              <a:rPr lang="en-US" altLang="ko-KR" sz="1050" dirty="0">
                <a:solidFill>
                  <a:srgbClr val="6B4423"/>
                </a:solidFill>
                <a:latin typeface="온글잎 신예빈 Regular" panose="02000503000000000000" pitchFamily="2" charset="-127"/>
                <a:ea typeface="온글잎 신예빈 Regular" panose="02000503000000000000" pitchFamily="2" charset="-127"/>
                <a:cs typeface="Arial" pitchFamily="34" charset="-120"/>
              </a:rPr>
              <a:t>: </a:t>
            </a:r>
            <a:r>
              <a:rPr lang="ko-KR" altLang="en-US" sz="1050" dirty="0" err="1">
                <a:solidFill>
                  <a:srgbClr val="6B4423"/>
                </a:solidFill>
                <a:latin typeface="온글잎 신예빈 Regular" panose="02000503000000000000" pitchFamily="2" charset="-127"/>
                <a:ea typeface="온글잎 신예빈 Regular" panose="02000503000000000000" pitchFamily="2" charset="-127"/>
                <a:cs typeface="Arial" pitchFamily="34" charset="-120"/>
              </a:rPr>
              <a:t>기상자료개방포털</a:t>
            </a:r>
            <a:endParaRPr lang="en-US" sz="1050" dirty="0">
              <a:solidFill>
                <a:srgbClr val="6B4423"/>
              </a:solidFill>
              <a:latin typeface="온글잎 신예빈 Regular" panose="02000503000000000000" pitchFamily="2" charset="-127"/>
              <a:ea typeface="온글잎 신예빈 Regular" panose="02000503000000000000" pitchFamily="2" charset="-127"/>
            </a:endParaRPr>
          </a:p>
        </p:txBody>
      </p:sp>
      <p:sp>
        <p:nvSpPr>
          <p:cNvPr id="27" name="Text 3">
            <a:extLst>
              <a:ext uri="{FF2B5EF4-FFF2-40B4-BE49-F238E27FC236}">
                <a16:creationId xmlns:a16="http://schemas.microsoft.com/office/drawing/2014/main" id="{AE4D5E87-F304-2C5A-7BED-2023BFD2DF89}"/>
              </a:ext>
            </a:extLst>
          </p:cNvPr>
          <p:cNvSpPr/>
          <p:nvPr/>
        </p:nvSpPr>
        <p:spPr>
          <a:xfrm>
            <a:off x="3903086" y="3341147"/>
            <a:ext cx="1337828" cy="6384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025"/>
              </a:lnSpc>
              <a:buNone/>
            </a:pPr>
            <a:r>
              <a:rPr lang="ko-KR" altLang="en-US" sz="1600" dirty="0">
                <a:solidFill>
                  <a:srgbClr val="6B442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이상치</a:t>
            </a:r>
            <a:endParaRPr lang="en-US" altLang="ko-KR" sz="1600" dirty="0">
              <a:solidFill>
                <a:srgbClr val="6B4423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0" indent="0" algn="ctr">
              <a:lnSpc>
                <a:spcPts val="2025"/>
              </a:lnSpc>
              <a:buNone/>
            </a:pPr>
            <a:r>
              <a:rPr lang="ko-KR" altLang="en-US" sz="1600" dirty="0">
                <a:solidFill>
                  <a:srgbClr val="6B442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처리</a:t>
            </a:r>
            <a:endParaRPr lang="en-US" sz="1600" dirty="0">
              <a:solidFill>
                <a:srgbClr val="6B4423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39A34E0-287C-5D7A-A8D0-43D2E4CE58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7142" y="1802852"/>
            <a:ext cx="2381605" cy="2881117"/>
          </a:xfrm>
          <a:prstGeom prst="rect">
            <a:avLst/>
          </a:prstGeom>
        </p:spPr>
      </p:pic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D8A06302-0550-F01F-9942-F01586B79286}"/>
              </a:ext>
            </a:extLst>
          </p:cNvPr>
          <p:cNvSpPr/>
          <p:nvPr/>
        </p:nvSpPr>
        <p:spPr>
          <a:xfrm>
            <a:off x="4452542" y="3043385"/>
            <a:ext cx="276304" cy="200025"/>
          </a:xfrm>
          <a:prstGeom prst="rightArrow">
            <a:avLst/>
          </a:prstGeom>
          <a:solidFill>
            <a:srgbClr val="6B4423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" name="Text 2">
            <a:extLst>
              <a:ext uri="{FF2B5EF4-FFF2-40B4-BE49-F238E27FC236}">
                <a16:creationId xmlns:a16="http://schemas.microsoft.com/office/drawing/2014/main" id="{B95C26AC-ED01-B89E-D23F-06151FDA3507}"/>
              </a:ext>
            </a:extLst>
          </p:cNvPr>
          <p:cNvSpPr/>
          <p:nvPr/>
        </p:nvSpPr>
        <p:spPr>
          <a:xfrm>
            <a:off x="2407339" y="1537357"/>
            <a:ext cx="1425462" cy="1031136"/>
          </a:xfrm>
          <a:prstGeom prst="roundRect">
            <a:avLst>
              <a:gd name="adj" fmla="val 9143"/>
            </a:avLst>
          </a:prstGeom>
          <a:solidFill>
            <a:srgbClr val="F5E6D3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229768E0-052A-A542-F7CE-AC7AB2969D27}"/>
              </a:ext>
            </a:extLst>
          </p:cNvPr>
          <p:cNvGrpSpPr/>
          <p:nvPr/>
        </p:nvGrpSpPr>
        <p:grpSpPr>
          <a:xfrm>
            <a:off x="1809599" y="1802852"/>
            <a:ext cx="2210291" cy="2862776"/>
            <a:chOff x="3562295" y="1959359"/>
            <a:chExt cx="2210291" cy="2862776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E5AAF7FB-1F58-2D8E-61C0-5679490A97A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62295" y="1959359"/>
              <a:ext cx="2210291" cy="2862776"/>
            </a:xfrm>
            <a:prstGeom prst="rect">
              <a:avLst/>
            </a:prstGeom>
          </p:spPr>
        </p:pic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0CF632DA-768C-28BD-E861-745F103A2511}"/>
                </a:ext>
              </a:extLst>
            </p:cNvPr>
            <p:cNvSpPr/>
            <p:nvPr/>
          </p:nvSpPr>
          <p:spPr>
            <a:xfrm>
              <a:off x="4519631" y="1987319"/>
              <a:ext cx="393231" cy="280685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7098453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3C93922-2E25-7FA4-2184-01D391DD19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2">
            <a:extLst>
              <a:ext uri="{FF2B5EF4-FFF2-40B4-BE49-F238E27FC236}">
                <a16:creationId xmlns:a16="http://schemas.microsoft.com/office/drawing/2014/main" id="{582A5415-E439-2ACE-9484-ECA6733B789A}"/>
              </a:ext>
            </a:extLst>
          </p:cNvPr>
          <p:cNvSpPr/>
          <p:nvPr/>
        </p:nvSpPr>
        <p:spPr>
          <a:xfrm>
            <a:off x="656964" y="1541492"/>
            <a:ext cx="7830072" cy="3329577"/>
          </a:xfrm>
          <a:prstGeom prst="roundRect">
            <a:avLst>
              <a:gd name="adj" fmla="val 9143"/>
            </a:avLst>
          </a:prstGeom>
          <a:solidFill>
            <a:srgbClr val="F5E6D3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0" name="Text 0">
            <a:extLst>
              <a:ext uri="{FF2B5EF4-FFF2-40B4-BE49-F238E27FC236}">
                <a16:creationId xmlns:a16="http://schemas.microsoft.com/office/drawing/2014/main" id="{FDFFE5D0-E884-D894-EE2C-53A7FD818325}"/>
              </a:ext>
            </a:extLst>
          </p:cNvPr>
          <p:cNvSpPr/>
          <p:nvPr/>
        </p:nvSpPr>
        <p:spPr>
          <a:xfrm>
            <a:off x="285750" y="304800"/>
            <a:ext cx="4381691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spcAft>
                <a:spcPts val="600"/>
              </a:spcAft>
              <a:buNone/>
            </a:pPr>
            <a:r>
              <a:rPr lang="ko-KR" altLang="en-US" sz="3200" dirty="0">
                <a:solidFill>
                  <a:srgbClr val="6B4423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데이터 </a:t>
            </a:r>
            <a:r>
              <a:rPr lang="ko-KR" altLang="en-US" sz="3200" dirty="0" err="1">
                <a:solidFill>
                  <a:srgbClr val="6B4423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전처리</a:t>
            </a:r>
            <a:endParaRPr lang="en-US" sz="3200" dirty="0">
              <a:solidFill>
                <a:srgbClr val="6B4423"/>
              </a:solidFill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sp>
        <p:nvSpPr>
          <p:cNvPr id="31" name="Text 0">
            <a:extLst>
              <a:ext uri="{FF2B5EF4-FFF2-40B4-BE49-F238E27FC236}">
                <a16:creationId xmlns:a16="http://schemas.microsoft.com/office/drawing/2014/main" id="{CB62DA1C-3431-D034-E477-A51F5E09F2DC}"/>
              </a:ext>
            </a:extLst>
          </p:cNvPr>
          <p:cNvSpPr/>
          <p:nvPr/>
        </p:nvSpPr>
        <p:spPr>
          <a:xfrm>
            <a:off x="800100" y="1100855"/>
            <a:ext cx="4381691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spcAft>
                <a:spcPts val="600"/>
              </a:spcAft>
              <a:buNone/>
            </a:pPr>
            <a:r>
              <a:rPr lang="ko-KR" altLang="en-US" sz="2000" dirty="0">
                <a:solidFill>
                  <a:srgbClr val="6B4423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데이터 </a:t>
            </a:r>
            <a:r>
              <a:rPr lang="ko-KR" altLang="en-US" sz="2000" dirty="0" err="1">
                <a:solidFill>
                  <a:srgbClr val="6B4423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전처리</a:t>
            </a:r>
            <a:r>
              <a:rPr lang="en-US" altLang="ko-KR" sz="2000" dirty="0">
                <a:solidFill>
                  <a:srgbClr val="6B4423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(</a:t>
            </a:r>
            <a:r>
              <a:rPr lang="ko-KR" altLang="en-US" sz="2000" dirty="0">
                <a:solidFill>
                  <a:srgbClr val="6B4423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강수</a:t>
            </a:r>
            <a:r>
              <a:rPr lang="en-US" altLang="ko-KR" sz="2000" dirty="0">
                <a:solidFill>
                  <a:srgbClr val="6B4423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)</a:t>
            </a:r>
            <a:endParaRPr lang="en-US" sz="2000" dirty="0">
              <a:solidFill>
                <a:srgbClr val="6B4423"/>
              </a:solidFill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F62AC928-9291-E20B-932D-35B346AC6ADD}"/>
              </a:ext>
            </a:extLst>
          </p:cNvPr>
          <p:cNvSpPr/>
          <p:nvPr/>
        </p:nvSpPr>
        <p:spPr>
          <a:xfrm>
            <a:off x="6676209" y="4822135"/>
            <a:ext cx="2381604" cy="2546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10"/>
              </a:lnSpc>
              <a:spcAft>
                <a:spcPts val="2400"/>
              </a:spcAft>
              <a:buNone/>
            </a:pPr>
            <a:r>
              <a:rPr lang="ko-KR" altLang="en-US" sz="1050" dirty="0">
                <a:solidFill>
                  <a:srgbClr val="6B4423"/>
                </a:solidFill>
                <a:latin typeface="온글잎 신예빈 Regular" panose="02000503000000000000" pitchFamily="2" charset="-127"/>
                <a:ea typeface="온글잎 신예빈 Regular" panose="02000503000000000000" pitchFamily="2" charset="-127"/>
                <a:cs typeface="Arial" pitchFamily="34" charset="-120"/>
              </a:rPr>
              <a:t>출처 </a:t>
            </a:r>
            <a:r>
              <a:rPr lang="en-US" altLang="ko-KR" sz="1050" dirty="0">
                <a:solidFill>
                  <a:srgbClr val="6B4423"/>
                </a:solidFill>
                <a:latin typeface="온글잎 신예빈 Regular" panose="02000503000000000000" pitchFamily="2" charset="-127"/>
                <a:ea typeface="온글잎 신예빈 Regular" panose="02000503000000000000" pitchFamily="2" charset="-127"/>
                <a:cs typeface="Arial" pitchFamily="34" charset="-120"/>
              </a:rPr>
              <a:t>: </a:t>
            </a:r>
            <a:r>
              <a:rPr lang="ko-KR" altLang="en-US" sz="1050" dirty="0">
                <a:solidFill>
                  <a:srgbClr val="6B4423"/>
                </a:solidFill>
                <a:latin typeface="온글잎 신예빈 Regular" panose="02000503000000000000" pitchFamily="2" charset="-127"/>
                <a:ea typeface="온글잎 신예빈 Regular" panose="02000503000000000000" pitchFamily="2" charset="-127"/>
                <a:cs typeface="Arial" pitchFamily="34" charset="-120"/>
              </a:rPr>
              <a:t>경기도 시군 민간데이터 규격서</a:t>
            </a:r>
            <a:endParaRPr lang="en-US" sz="1050" dirty="0">
              <a:solidFill>
                <a:srgbClr val="6B4423"/>
              </a:solidFill>
              <a:latin typeface="온글잎 신예빈 Regular" panose="02000503000000000000" pitchFamily="2" charset="-127"/>
              <a:ea typeface="온글잎 신예빈 Regular" panose="02000503000000000000" pitchFamily="2" charset="-127"/>
            </a:endParaRPr>
          </a:p>
        </p:txBody>
      </p:sp>
      <p:sp>
        <p:nvSpPr>
          <p:cNvPr id="27" name="Text 3">
            <a:extLst>
              <a:ext uri="{FF2B5EF4-FFF2-40B4-BE49-F238E27FC236}">
                <a16:creationId xmlns:a16="http://schemas.microsoft.com/office/drawing/2014/main" id="{89008E74-EE18-115D-80DD-45909607232B}"/>
              </a:ext>
            </a:extLst>
          </p:cNvPr>
          <p:cNvSpPr/>
          <p:nvPr/>
        </p:nvSpPr>
        <p:spPr>
          <a:xfrm>
            <a:off x="6195097" y="3375445"/>
            <a:ext cx="1089152" cy="13926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025"/>
              </a:lnSpc>
              <a:buNone/>
            </a:pPr>
            <a:r>
              <a:rPr lang="ko-KR" altLang="en-US" sz="1600" dirty="0">
                <a:solidFill>
                  <a:srgbClr val="6B442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카드 데이터 </a:t>
            </a:r>
            <a:endParaRPr lang="en-US" altLang="ko-KR" sz="1600" dirty="0">
              <a:solidFill>
                <a:srgbClr val="6B4423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0" indent="0" algn="ctr">
              <a:lnSpc>
                <a:spcPts val="2025"/>
              </a:lnSpc>
              <a:buNone/>
            </a:pPr>
            <a:r>
              <a:rPr lang="ko-KR" altLang="en-US" sz="1600" dirty="0">
                <a:solidFill>
                  <a:srgbClr val="6B442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구간별</a:t>
            </a:r>
            <a:endParaRPr lang="en-US" altLang="ko-KR" sz="1600" dirty="0">
              <a:solidFill>
                <a:srgbClr val="6B4423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0" indent="0" algn="ctr">
              <a:lnSpc>
                <a:spcPts val="2025"/>
              </a:lnSpc>
              <a:buNone/>
            </a:pPr>
            <a:endParaRPr lang="en-US" altLang="ko-KR" sz="1600" dirty="0">
              <a:solidFill>
                <a:srgbClr val="6B4423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0" indent="0" algn="ctr">
              <a:lnSpc>
                <a:spcPts val="2025"/>
              </a:lnSpc>
              <a:buNone/>
            </a:pPr>
            <a:r>
              <a:rPr lang="ko-KR" altLang="en-US" sz="1600" dirty="0">
                <a:solidFill>
                  <a:srgbClr val="6B442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기온</a:t>
            </a:r>
            <a:r>
              <a:rPr lang="en-US" altLang="ko-KR" sz="1600" dirty="0">
                <a:solidFill>
                  <a:srgbClr val="6B442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/</a:t>
            </a:r>
            <a:r>
              <a:rPr lang="ko-KR" altLang="en-US" sz="1600" dirty="0">
                <a:solidFill>
                  <a:srgbClr val="6B442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강수 </a:t>
            </a:r>
            <a:endParaRPr lang="en-US" altLang="ko-KR" sz="1600" dirty="0">
              <a:solidFill>
                <a:srgbClr val="6B4423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0" indent="0" algn="ctr">
              <a:lnSpc>
                <a:spcPts val="2025"/>
              </a:lnSpc>
              <a:buNone/>
            </a:pPr>
            <a:r>
              <a:rPr lang="ko-KR" altLang="en-US" sz="1600" dirty="0">
                <a:solidFill>
                  <a:srgbClr val="6B442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평균값</a:t>
            </a:r>
            <a:endParaRPr lang="en-US" sz="1600" dirty="0">
              <a:solidFill>
                <a:srgbClr val="6B4423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46F70EE0-35D5-E99D-00CE-2947C95CB309}"/>
              </a:ext>
            </a:extLst>
          </p:cNvPr>
          <p:cNvSpPr/>
          <p:nvPr/>
        </p:nvSpPr>
        <p:spPr>
          <a:xfrm>
            <a:off x="3818683" y="3871723"/>
            <a:ext cx="276304" cy="200025"/>
          </a:xfrm>
          <a:prstGeom prst="rightArrow">
            <a:avLst/>
          </a:prstGeom>
          <a:solidFill>
            <a:srgbClr val="6B4423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B699012-5F32-5ED6-D3E8-55DD647674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0778" y="3724345"/>
            <a:ext cx="1924319" cy="50489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A11392F-DD96-1FA6-908C-508ADDA8A9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4634" y="3260293"/>
            <a:ext cx="1608908" cy="1473505"/>
          </a:xfrm>
          <a:prstGeom prst="rect">
            <a:avLst/>
          </a:prstGeom>
        </p:spPr>
      </p:pic>
      <p:sp>
        <p:nvSpPr>
          <p:cNvPr id="2" name="Text 2">
            <a:extLst>
              <a:ext uri="{FF2B5EF4-FFF2-40B4-BE49-F238E27FC236}">
                <a16:creationId xmlns:a16="http://schemas.microsoft.com/office/drawing/2014/main" id="{55EEFB77-105C-1DE4-1C6E-1B0AB2D69085}"/>
              </a:ext>
            </a:extLst>
          </p:cNvPr>
          <p:cNvSpPr/>
          <p:nvPr/>
        </p:nvSpPr>
        <p:spPr>
          <a:xfrm>
            <a:off x="2407339" y="1537357"/>
            <a:ext cx="1425462" cy="1031136"/>
          </a:xfrm>
          <a:prstGeom prst="roundRect">
            <a:avLst>
              <a:gd name="adj" fmla="val 9143"/>
            </a:avLst>
          </a:prstGeom>
          <a:solidFill>
            <a:srgbClr val="F5E6D3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BD3649F-A473-0D7B-44D3-9AF645E36B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11425" y="1644365"/>
            <a:ext cx="5121149" cy="1567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1279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8C9C872-9B1B-E0C6-ED30-86F26C3986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2">
            <a:extLst>
              <a:ext uri="{FF2B5EF4-FFF2-40B4-BE49-F238E27FC236}">
                <a16:creationId xmlns:a16="http://schemas.microsoft.com/office/drawing/2014/main" id="{EF2D47F6-51E8-7364-9701-394DC72F2A35}"/>
              </a:ext>
            </a:extLst>
          </p:cNvPr>
          <p:cNvSpPr/>
          <p:nvPr/>
        </p:nvSpPr>
        <p:spPr>
          <a:xfrm>
            <a:off x="656964" y="1541492"/>
            <a:ext cx="7830072" cy="3329577"/>
          </a:xfrm>
          <a:prstGeom prst="roundRect">
            <a:avLst>
              <a:gd name="adj" fmla="val 9143"/>
            </a:avLst>
          </a:prstGeom>
          <a:solidFill>
            <a:srgbClr val="F5E6D3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0" name="Text 0">
            <a:extLst>
              <a:ext uri="{FF2B5EF4-FFF2-40B4-BE49-F238E27FC236}">
                <a16:creationId xmlns:a16="http://schemas.microsoft.com/office/drawing/2014/main" id="{33FED5A4-6DA0-3232-423F-0FC37B8E8E8C}"/>
              </a:ext>
            </a:extLst>
          </p:cNvPr>
          <p:cNvSpPr/>
          <p:nvPr/>
        </p:nvSpPr>
        <p:spPr>
          <a:xfrm>
            <a:off x="285750" y="304800"/>
            <a:ext cx="4381691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spcAft>
                <a:spcPts val="600"/>
              </a:spcAft>
              <a:buNone/>
            </a:pPr>
            <a:r>
              <a:rPr lang="ko-KR" altLang="en-US" sz="3200" dirty="0">
                <a:solidFill>
                  <a:srgbClr val="6B4423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데이터 </a:t>
            </a:r>
            <a:r>
              <a:rPr lang="ko-KR" altLang="en-US" sz="3200" dirty="0" err="1">
                <a:solidFill>
                  <a:srgbClr val="6B4423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전처리</a:t>
            </a:r>
            <a:endParaRPr lang="en-US" sz="3200" dirty="0">
              <a:solidFill>
                <a:srgbClr val="6B4423"/>
              </a:solidFill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sp>
        <p:nvSpPr>
          <p:cNvPr id="31" name="Text 0">
            <a:extLst>
              <a:ext uri="{FF2B5EF4-FFF2-40B4-BE49-F238E27FC236}">
                <a16:creationId xmlns:a16="http://schemas.microsoft.com/office/drawing/2014/main" id="{DC27A761-93A0-5D21-6607-73F53099FBE9}"/>
              </a:ext>
            </a:extLst>
          </p:cNvPr>
          <p:cNvSpPr/>
          <p:nvPr/>
        </p:nvSpPr>
        <p:spPr>
          <a:xfrm>
            <a:off x="800100" y="1100855"/>
            <a:ext cx="4381691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spcAft>
                <a:spcPts val="600"/>
              </a:spcAft>
              <a:buNone/>
            </a:pPr>
            <a:r>
              <a:rPr lang="ko-KR" altLang="en-US" sz="2000" dirty="0">
                <a:solidFill>
                  <a:srgbClr val="6B4423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데이터 </a:t>
            </a:r>
            <a:r>
              <a:rPr lang="ko-KR" altLang="en-US" sz="2000" dirty="0" err="1">
                <a:solidFill>
                  <a:srgbClr val="6B4423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전처리</a:t>
            </a:r>
            <a:r>
              <a:rPr lang="en-US" altLang="ko-KR" sz="2000" dirty="0">
                <a:solidFill>
                  <a:srgbClr val="6B4423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(</a:t>
            </a:r>
            <a:r>
              <a:rPr lang="ko-KR" altLang="en-US" sz="2000" dirty="0">
                <a:solidFill>
                  <a:srgbClr val="6B4423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병합</a:t>
            </a:r>
            <a:r>
              <a:rPr lang="en-US" altLang="ko-KR" sz="2000" dirty="0">
                <a:solidFill>
                  <a:srgbClr val="6B4423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)</a:t>
            </a:r>
            <a:endParaRPr lang="en-US" sz="2000" dirty="0">
              <a:solidFill>
                <a:srgbClr val="6B4423"/>
              </a:solidFill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1018F03-0DF1-DEA4-3BE1-BED4E5BA70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7774" y="1726387"/>
            <a:ext cx="4143701" cy="2959786"/>
          </a:xfrm>
          <a:prstGeom prst="rect">
            <a:avLst/>
          </a:prstGeom>
        </p:spPr>
      </p:pic>
      <p:sp>
        <p:nvSpPr>
          <p:cNvPr id="2" name="Text 2">
            <a:extLst>
              <a:ext uri="{FF2B5EF4-FFF2-40B4-BE49-F238E27FC236}">
                <a16:creationId xmlns:a16="http://schemas.microsoft.com/office/drawing/2014/main" id="{925A3F45-8CF2-29B6-C9B7-846B4350EEB1}"/>
              </a:ext>
            </a:extLst>
          </p:cNvPr>
          <p:cNvSpPr/>
          <p:nvPr/>
        </p:nvSpPr>
        <p:spPr>
          <a:xfrm>
            <a:off x="2407339" y="1537357"/>
            <a:ext cx="1425462" cy="1031136"/>
          </a:xfrm>
          <a:prstGeom prst="roundRect">
            <a:avLst>
              <a:gd name="adj" fmla="val 9143"/>
            </a:avLst>
          </a:prstGeom>
          <a:solidFill>
            <a:srgbClr val="F5E6D3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7" name="Text 3">
            <a:extLst>
              <a:ext uri="{FF2B5EF4-FFF2-40B4-BE49-F238E27FC236}">
                <a16:creationId xmlns:a16="http://schemas.microsoft.com/office/drawing/2014/main" id="{30A6A866-4EEA-B62A-2C82-78CE8C34F2EC}"/>
              </a:ext>
            </a:extLst>
          </p:cNvPr>
          <p:cNvSpPr/>
          <p:nvPr/>
        </p:nvSpPr>
        <p:spPr>
          <a:xfrm>
            <a:off x="926230" y="2551736"/>
            <a:ext cx="2652278" cy="14487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025"/>
              </a:lnSpc>
              <a:buNone/>
            </a:pPr>
            <a:r>
              <a:rPr lang="ko-KR" altLang="en-US" sz="1600" dirty="0">
                <a:solidFill>
                  <a:srgbClr val="6B442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음식 대분류 중 </a:t>
            </a:r>
            <a:endParaRPr lang="en-US" altLang="ko-KR" sz="1600" dirty="0">
              <a:solidFill>
                <a:srgbClr val="6B4423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0" indent="0" algn="ctr">
              <a:lnSpc>
                <a:spcPts val="2025"/>
              </a:lnSpc>
              <a:buNone/>
            </a:pPr>
            <a:r>
              <a:rPr lang="ko-KR" altLang="en-US" sz="1600" dirty="0">
                <a:solidFill>
                  <a:srgbClr val="6B442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카페 데이터 컬럼</a:t>
            </a:r>
            <a:endParaRPr lang="en-US" altLang="ko-KR" sz="1600" dirty="0">
              <a:solidFill>
                <a:srgbClr val="6B4423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0" indent="0" algn="ctr">
              <a:lnSpc>
                <a:spcPts val="2025"/>
              </a:lnSpc>
              <a:buNone/>
            </a:pPr>
            <a:endParaRPr lang="en-US" altLang="ko-KR" sz="1600" dirty="0">
              <a:solidFill>
                <a:srgbClr val="6B4423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0" indent="0" algn="ctr">
              <a:lnSpc>
                <a:spcPts val="2025"/>
              </a:lnSpc>
              <a:buNone/>
            </a:pPr>
            <a:r>
              <a:rPr lang="ko-KR" altLang="en-US" sz="1600" dirty="0">
                <a:solidFill>
                  <a:srgbClr val="6B442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성별</a:t>
            </a:r>
            <a:r>
              <a:rPr lang="en-US" altLang="ko-KR" sz="1600" dirty="0">
                <a:solidFill>
                  <a:srgbClr val="6B442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, </a:t>
            </a:r>
            <a:r>
              <a:rPr lang="ko-KR" altLang="en-US" sz="1600" dirty="0">
                <a:solidFill>
                  <a:srgbClr val="6B442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연령대를 </a:t>
            </a:r>
            <a:endParaRPr lang="en-US" altLang="ko-KR" sz="1600" dirty="0">
              <a:solidFill>
                <a:srgbClr val="6B4423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0" indent="0" algn="ctr">
              <a:lnSpc>
                <a:spcPts val="2025"/>
              </a:lnSpc>
              <a:buNone/>
            </a:pPr>
            <a:r>
              <a:rPr lang="ko-KR" altLang="en-US" sz="1600" dirty="0">
                <a:solidFill>
                  <a:srgbClr val="6B442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날짜</a:t>
            </a:r>
            <a:r>
              <a:rPr lang="en-US" altLang="ko-KR" sz="1600" dirty="0">
                <a:solidFill>
                  <a:srgbClr val="6B442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, </a:t>
            </a:r>
            <a:r>
              <a:rPr lang="ko-KR" altLang="en-US" sz="1600" dirty="0">
                <a:solidFill>
                  <a:srgbClr val="6B442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동</a:t>
            </a:r>
            <a:r>
              <a:rPr lang="en-US" altLang="ko-KR" sz="1600" dirty="0">
                <a:solidFill>
                  <a:srgbClr val="6B442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, </a:t>
            </a:r>
            <a:r>
              <a:rPr lang="ko-KR" altLang="en-US" sz="1600" dirty="0">
                <a:solidFill>
                  <a:srgbClr val="6B442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시간</a:t>
            </a:r>
            <a:r>
              <a:rPr lang="en-US" altLang="ko-KR" sz="1600" dirty="0">
                <a:solidFill>
                  <a:srgbClr val="6B442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, </a:t>
            </a:r>
            <a:r>
              <a:rPr lang="ko-KR" altLang="en-US" sz="1600" dirty="0">
                <a:solidFill>
                  <a:srgbClr val="6B442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요일별로 합산</a:t>
            </a:r>
            <a:endParaRPr lang="en-US" sz="1600" dirty="0">
              <a:solidFill>
                <a:srgbClr val="6B4423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592511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DFB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85750" y="304800"/>
            <a:ext cx="4381691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spcAft>
                <a:spcPts val="600"/>
              </a:spcAft>
              <a:buNone/>
            </a:pPr>
            <a:r>
              <a:rPr lang="en-US" sz="3200" b="1" dirty="0">
                <a:solidFill>
                  <a:srgbClr val="6B4423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  <a:cs typeface="Georgia" pitchFamily="34" charset="-120"/>
              </a:rPr>
              <a:t>팀 구성 및 역할 분담</a:t>
            </a:r>
            <a:endParaRPr lang="en-US" sz="3200" dirty="0"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sp>
        <p:nvSpPr>
          <p:cNvPr id="4" name="Text 2"/>
          <p:cNvSpPr/>
          <p:nvPr/>
        </p:nvSpPr>
        <p:spPr>
          <a:xfrm>
            <a:off x="571500" y="2191792"/>
            <a:ext cx="1771650" cy="1855143"/>
          </a:xfrm>
          <a:prstGeom prst="roundRect">
            <a:avLst>
              <a:gd name="adj" fmla="val 3441"/>
            </a:avLst>
          </a:prstGeom>
          <a:solidFill>
            <a:srgbClr val="F5E6D3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6" name="Text 4"/>
          <p:cNvSpPr/>
          <p:nvPr/>
        </p:nvSpPr>
        <p:spPr>
          <a:xfrm>
            <a:off x="1224153" y="3206635"/>
            <a:ext cx="466344" cy="2132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80"/>
              </a:lnSpc>
              <a:spcBef>
                <a:spcPts val="600"/>
              </a:spcBef>
              <a:spcAft>
                <a:spcPts val="300"/>
              </a:spcAft>
              <a:buNone/>
            </a:pPr>
            <a:r>
              <a:rPr lang="ko-KR" altLang="en-US" sz="1200" b="1" dirty="0">
                <a:solidFill>
                  <a:srgbClr val="6B4423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Arial" pitchFamily="34" charset="-120"/>
              </a:rPr>
              <a:t>허정</a:t>
            </a:r>
            <a:endParaRPr lang="en-US" sz="12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7" name="Text 5"/>
          <p:cNvSpPr/>
          <p:nvPr/>
        </p:nvSpPr>
        <p:spPr>
          <a:xfrm>
            <a:off x="888433" y="3471863"/>
            <a:ext cx="1016565" cy="3464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65"/>
              </a:lnSpc>
              <a:buNone/>
            </a:pPr>
            <a:r>
              <a:rPr lang="ko-KR" altLang="en-US" sz="975" dirty="0">
                <a:solidFill>
                  <a:srgbClr val="6B4423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Arial" pitchFamily="34" charset="-120"/>
              </a:rPr>
              <a:t>모델 구축 및 학습</a:t>
            </a:r>
            <a:endParaRPr lang="en-US" sz="975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8" name="Text 6"/>
          <p:cNvSpPr/>
          <p:nvPr/>
        </p:nvSpPr>
        <p:spPr>
          <a:xfrm>
            <a:off x="2647950" y="2191792"/>
            <a:ext cx="1771650" cy="1855143"/>
          </a:xfrm>
          <a:prstGeom prst="roundRect">
            <a:avLst>
              <a:gd name="adj" fmla="val 3441"/>
            </a:avLst>
          </a:prstGeom>
          <a:solidFill>
            <a:srgbClr val="F5E6D3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0" name="Text 8"/>
          <p:cNvSpPr/>
          <p:nvPr/>
        </p:nvSpPr>
        <p:spPr>
          <a:xfrm>
            <a:off x="3300603" y="3206635"/>
            <a:ext cx="466344" cy="2132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80"/>
              </a:lnSpc>
              <a:spcBef>
                <a:spcPts val="600"/>
              </a:spcBef>
              <a:spcAft>
                <a:spcPts val="300"/>
              </a:spcAft>
              <a:buNone/>
            </a:pPr>
            <a:r>
              <a:rPr lang="ko-KR" altLang="en-US" sz="1200" b="1" dirty="0">
                <a:solidFill>
                  <a:srgbClr val="6B4423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Arial" pitchFamily="34" charset="-120"/>
              </a:rPr>
              <a:t>김효경</a:t>
            </a:r>
            <a:endParaRPr lang="en-US" sz="12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1" name="Text 9"/>
          <p:cNvSpPr/>
          <p:nvPr/>
        </p:nvSpPr>
        <p:spPr>
          <a:xfrm>
            <a:off x="2901732" y="3471863"/>
            <a:ext cx="1209139" cy="3464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65"/>
              </a:lnSpc>
              <a:buNone/>
            </a:pPr>
            <a:r>
              <a:rPr lang="ko-KR" altLang="en-US" sz="975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데이터 수집</a:t>
            </a:r>
            <a:endParaRPr lang="en-US" altLang="ko-KR" sz="975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0" indent="0" algn="ctr">
              <a:lnSpc>
                <a:spcPts val="1365"/>
              </a:lnSpc>
              <a:buNone/>
            </a:pPr>
            <a:r>
              <a:rPr lang="ko-KR" altLang="en-US" sz="975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및 </a:t>
            </a:r>
            <a:r>
              <a:rPr lang="ko-KR" altLang="en-US" sz="975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전처리</a:t>
            </a:r>
            <a:endParaRPr lang="en-US" altLang="ko-KR" sz="975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4724400" y="2191792"/>
            <a:ext cx="1771650" cy="1855143"/>
          </a:xfrm>
          <a:prstGeom prst="roundRect">
            <a:avLst>
              <a:gd name="adj" fmla="val 3441"/>
            </a:avLst>
          </a:prstGeom>
          <a:solidFill>
            <a:srgbClr val="F5E6D3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4" name="Text 12"/>
          <p:cNvSpPr/>
          <p:nvPr/>
        </p:nvSpPr>
        <p:spPr>
          <a:xfrm>
            <a:off x="5377053" y="3206635"/>
            <a:ext cx="466344" cy="2132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80"/>
              </a:lnSpc>
              <a:spcBef>
                <a:spcPts val="600"/>
              </a:spcBef>
              <a:spcAft>
                <a:spcPts val="300"/>
              </a:spcAft>
              <a:buNone/>
            </a:pPr>
            <a:r>
              <a:rPr lang="ko-KR" altLang="en-US" sz="1200" b="1" dirty="0">
                <a:solidFill>
                  <a:srgbClr val="6B4423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Arial" pitchFamily="34" charset="-120"/>
              </a:rPr>
              <a:t>유현진</a:t>
            </a:r>
            <a:endParaRPr lang="en-US" sz="12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5" name="Text 13"/>
          <p:cNvSpPr/>
          <p:nvPr/>
        </p:nvSpPr>
        <p:spPr>
          <a:xfrm>
            <a:off x="4911540" y="3475448"/>
            <a:ext cx="1412359" cy="4100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65"/>
              </a:lnSpc>
              <a:buNone/>
            </a:pPr>
            <a:r>
              <a:rPr lang="ko-KR" altLang="en-US" sz="975" dirty="0">
                <a:solidFill>
                  <a:srgbClr val="6B4423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Arial" pitchFamily="34" charset="-120"/>
              </a:rPr>
              <a:t>데이터 수집 및</a:t>
            </a:r>
            <a:endParaRPr lang="en-US" altLang="ko-KR" sz="975" dirty="0">
              <a:solidFill>
                <a:srgbClr val="6B4423"/>
              </a:solidFill>
              <a:latin typeface="휴먼모음T" panose="02030504000101010101" pitchFamily="18" charset="-127"/>
              <a:ea typeface="휴먼모음T" panose="02030504000101010101" pitchFamily="18" charset="-127"/>
              <a:cs typeface="Arial" pitchFamily="34" charset="-120"/>
            </a:endParaRPr>
          </a:p>
          <a:p>
            <a:pPr marL="0" indent="0" algn="ctr">
              <a:lnSpc>
                <a:spcPts val="1365"/>
              </a:lnSpc>
              <a:buNone/>
            </a:pPr>
            <a:r>
              <a:rPr lang="ko-KR" altLang="en-US" sz="975" dirty="0">
                <a:solidFill>
                  <a:srgbClr val="6B4423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Arial" pitchFamily="34" charset="-120"/>
              </a:rPr>
              <a:t>데이터 시각화</a:t>
            </a:r>
            <a:endParaRPr lang="en-US" altLang="ko-KR" sz="975" dirty="0">
              <a:solidFill>
                <a:srgbClr val="6B4423"/>
              </a:solidFill>
              <a:latin typeface="휴먼모음T" panose="02030504000101010101" pitchFamily="18" charset="-127"/>
              <a:ea typeface="휴먼모음T" panose="02030504000101010101" pitchFamily="18" charset="-127"/>
              <a:cs typeface="Arial" pitchFamily="34" charset="-120"/>
            </a:endParaRPr>
          </a:p>
        </p:txBody>
      </p:sp>
      <p:sp>
        <p:nvSpPr>
          <p:cNvPr id="16" name="Text 14"/>
          <p:cNvSpPr/>
          <p:nvPr/>
        </p:nvSpPr>
        <p:spPr>
          <a:xfrm>
            <a:off x="6800850" y="2191792"/>
            <a:ext cx="1771650" cy="1855143"/>
          </a:xfrm>
          <a:prstGeom prst="roundRect">
            <a:avLst>
              <a:gd name="adj" fmla="val 3441"/>
            </a:avLst>
          </a:prstGeom>
          <a:solidFill>
            <a:srgbClr val="F5E6D3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8" name="Text 16"/>
          <p:cNvSpPr/>
          <p:nvPr/>
        </p:nvSpPr>
        <p:spPr>
          <a:xfrm>
            <a:off x="7453503" y="3206635"/>
            <a:ext cx="466344" cy="2132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80"/>
              </a:lnSpc>
              <a:spcBef>
                <a:spcPts val="600"/>
              </a:spcBef>
              <a:spcAft>
                <a:spcPts val="300"/>
              </a:spcAft>
              <a:buNone/>
            </a:pPr>
            <a:r>
              <a:rPr lang="ko-KR" altLang="en-US" sz="1200" b="1" dirty="0">
                <a:solidFill>
                  <a:srgbClr val="6B4423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Arial" pitchFamily="34" charset="-120"/>
              </a:rPr>
              <a:t>조성환</a:t>
            </a:r>
            <a:endParaRPr lang="en-US" sz="12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9" name="Text 17"/>
          <p:cNvSpPr/>
          <p:nvPr/>
        </p:nvSpPr>
        <p:spPr>
          <a:xfrm>
            <a:off x="7110388" y="3507178"/>
            <a:ext cx="1152574" cy="2757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65"/>
              </a:lnSpc>
              <a:buNone/>
            </a:pPr>
            <a:r>
              <a:rPr lang="ko-KR" altLang="en-US" sz="975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웹 디자인 및 구축</a:t>
            </a:r>
            <a:endParaRPr lang="en-US" sz="975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0" indent="0" algn="ctr">
              <a:lnSpc>
                <a:spcPts val="1365"/>
              </a:lnSpc>
              <a:buNone/>
            </a:pPr>
            <a:r>
              <a:rPr lang="en-US" sz="975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PPT </a:t>
            </a:r>
            <a:r>
              <a:rPr lang="ko-KR" altLang="en-US" sz="975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작성 및 발표</a:t>
            </a:r>
            <a:endParaRPr lang="en-US" sz="975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40AD019B-5E6A-F40B-6C66-DC6336431FD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1177" t="-333" r="32531" b="21331"/>
          <a:stretch>
            <a:fillRect/>
          </a:stretch>
        </p:blipFill>
        <p:spPr>
          <a:xfrm>
            <a:off x="1056208" y="2292127"/>
            <a:ext cx="828009" cy="790360"/>
          </a:xfrm>
          <a:prstGeom prst="ellipse">
            <a:avLst/>
          </a:prstGeom>
          <a:ln w="19050" cap="rnd">
            <a:solidFill>
              <a:schemeClr val="accent2">
                <a:lumMod val="40000"/>
                <a:lumOff val="60000"/>
              </a:schemeClr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1B4501EC-1AB0-7B5E-2EA0-B0D50757C86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3292" t="886" r="50650" b="39166"/>
          <a:stretch>
            <a:fillRect/>
          </a:stretch>
        </p:blipFill>
        <p:spPr>
          <a:xfrm>
            <a:off x="3189600" y="2304033"/>
            <a:ext cx="793028" cy="805709"/>
          </a:xfrm>
          <a:prstGeom prst="ellipse">
            <a:avLst/>
          </a:prstGeom>
          <a:ln w="19050" cap="rnd">
            <a:solidFill>
              <a:schemeClr val="accent2">
                <a:lumMod val="40000"/>
                <a:lumOff val="60000"/>
              </a:schemeClr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9913C424-B1AC-FC94-9060-C301437593A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7182" r="7182"/>
          <a:stretch/>
        </p:blipFill>
        <p:spPr>
          <a:xfrm>
            <a:off x="5213711" y="2313654"/>
            <a:ext cx="793028" cy="805709"/>
          </a:xfrm>
          <a:prstGeom prst="ellipse">
            <a:avLst/>
          </a:prstGeom>
          <a:ln w="19050" cap="rnd">
            <a:solidFill>
              <a:schemeClr val="accent2">
                <a:lumMod val="40000"/>
                <a:lumOff val="60000"/>
              </a:schemeClr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852EE440-6F97-8FEA-077D-602B0A27FD0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4853" b="31647"/>
          <a:stretch>
            <a:fillRect/>
          </a:stretch>
        </p:blipFill>
        <p:spPr>
          <a:xfrm>
            <a:off x="7290161" y="2313654"/>
            <a:ext cx="793028" cy="805709"/>
          </a:xfrm>
          <a:prstGeom prst="ellipse">
            <a:avLst/>
          </a:prstGeom>
          <a:ln w="19050" cap="rnd">
            <a:solidFill>
              <a:schemeClr val="accent2">
                <a:lumMod val="40000"/>
                <a:lumOff val="60000"/>
              </a:schemeClr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DFB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0">
            <a:extLst>
              <a:ext uri="{FF2B5EF4-FFF2-40B4-BE49-F238E27FC236}">
                <a16:creationId xmlns:a16="http://schemas.microsoft.com/office/drawing/2014/main" id="{DD9BA336-A332-F9F3-471C-B3F4BADF9C76}"/>
              </a:ext>
            </a:extLst>
          </p:cNvPr>
          <p:cNvSpPr/>
          <p:nvPr/>
        </p:nvSpPr>
        <p:spPr>
          <a:xfrm>
            <a:off x="285750" y="304800"/>
            <a:ext cx="4381691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spcAft>
                <a:spcPts val="600"/>
              </a:spcAft>
              <a:buNone/>
            </a:pPr>
            <a:r>
              <a:rPr lang="ko-KR" altLang="en-US" sz="3200" dirty="0">
                <a:solidFill>
                  <a:srgbClr val="6B4423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상관관계 확인</a:t>
            </a:r>
            <a:endParaRPr lang="en-US" sz="3200" dirty="0">
              <a:solidFill>
                <a:srgbClr val="6B4423"/>
              </a:solidFill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7BB36F2B-1F23-2957-452B-1A80BDE3EE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7123" y="1465914"/>
            <a:ext cx="4301730" cy="2643382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823FB4DD-0448-0ECA-DDA5-F2B363E7848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05147" y="1465915"/>
            <a:ext cx="4301730" cy="2643381"/>
          </a:xfrm>
          <a:prstGeom prst="rect">
            <a:avLst/>
          </a:prstGeom>
        </p:spPr>
      </p:pic>
      <p:sp>
        <p:nvSpPr>
          <p:cNvPr id="24" name="Text 3">
            <a:extLst>
              <a:ext uri="{FF2B5EF4-FFF2-40B4-BE49-F238E27FC236}">
                <a16:creationId xmlns:a16="http://schemas.microsoft.com/office/drawing/2014/main" id="{0BD533CC-E933-E660-4177-C5F4BF82C038}"/>
              </a:ext>
            </a:extLst>
          </p:cNvPr>
          <p:cNvSpPr/>
          <p:nvPr/>
        </p:nvSpPr>
        <p:spPr>
          <a:xfrm>
            <a:off x="6131327" y="4800381"/>
            <a:ext cx="2922618" cy="2571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25"/>
              </a:lnSpc>
              <a:buNone/>
            </a:pPr>
            <a:r>
              <a:rPr lang="en-US" altLang="ko-KR" sz="1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- </a:t>
            </a:r>
            <a:r>
              <a:rPr lang="ko-KR" altLang="en-US" sz="1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수원시 팔달구 카페 카드매출 데이터 기준 </a:t>
            </a:r>
            <a:r>
              <a:rPr lang="en-US" altLang="ko-KR" sz="1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-</a:t>
            </a:r>
            <a:r>
              <a:rPr lang="ko-KR" altLang="en-US" sz="1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endParaRPr lang="en-US" sz="12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C3B6A17-D1B1-5102-4322-EB319F0CF7EB}"/>
              </a:ext>
            </a:extLst>
          </p:cNvPr>
          <p:cNvSpPr txBox="1"/>
          <p:nvPr/>
        </p:nvSpPr>
        <p:spPr>
          <a:xfrm>
            <a:off x="3726543" y="4070118"/>
            <a:ext cx="16909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????</a:t>
            </a:r>
            <a:endParaRPr lang="ko-KR" altLang="en-US" sz="4400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5640A320-4610-574D-9C58-E2A1D15DF49F}"/>
              </a:ext>
            </a:extLst>
          </p:cNvPr>
          <p:cNvSpPr/>
          <p:nvPr/>
        </p:nvSpPr>
        <p:spPr>
          <a:xfrm>
            <a:off x="285750" y="304800"/>
            <a:ext cx="4381691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spcAft>
                <a:spcPts val="600"/>
              </a:spcAft>
              <a:buNone/>
            </a:pPr>
            <a:r>
              <a:rPr lang="ko-KR" altLang="en-US" sz="3200" dirty="0">
                <a:solidFill>
                  <a:srgbClr val="6B4423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결과</a:t>
            </a:r>
            <a:endParaRPr lang="en-US" sz="3200" dirty="0">
              <a:solidFill>
                <a:srgbClr val="6B4423"/>
              </a:solidFill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7CAC226-2820-4EA9-74D7-BB8030FE959A}"/>
              </a:ext>
            </a:extLst>
          </p:cNvPr>
          <p:cNvGrpSpPr/>
          <p:nvPr/>
        </p:nvGrpSpPr>
        <p:grpSpPr>
          <a:xfrm>
            <a:off x="913628" y="2085217"/>
            <a:ext cx="5396347" cy="385763"/>
            <a:chOff x="1676399" y="1435674"/>
            <a:chExt cx="5396347" cy="385763"/>
          </a:xfrm>
        </p:grpSpPr>
        <p:sp>
          <p:nvSpPr>
            <p:cNvPr id="4" name="평행 사변형 3">
              <a:extLst>
                <a:ext uri="{FF2B5EF4-FFF2-40B4-BE49-F238E27FC236}">
                  <a16:creationId xmlns:a16="http://schemas.microsoft.com/office/drawing/2014/main" id="{3DA675DE-78BA-37BB-7550-28768829F282}"/>
                </a:ext>
              </a:extLst>
            </p:cNvPr>
            <p:cNvSpPr/>
            <p:nvPr/>
          </p:nvSpPr>
          <p:spPr>
            <a:xfrm>
              <a:off x="1738746" y="1564262"/>
              <a:ext cx="5334000" cy="257175"/>
            </a:xfrm>
            <a:prstGeom prst="parallelogram">
              <a:avLst/>
            </a:prstGeom>
            <a:solidFill>
              <a:srgbClr val="ED7D31">
                <a:alpha val="41961"/>
              </a:srgbClr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평행 사변형 4">
              <a:extLst>
                <a:ext uri="{FF2B5EF4-FFF2-40B4-BE49-F238E27FC236}">
                  <a16:creationId xmlns:a16="http://schemas.microsoft.com/office/drawing/2014/main" id="{FE787FB1-1B8A-4AD0-81C7-8E5BAFE899C1}"/>
                </a:ext>
              </a:extLst>
            </p:cNvPr>
            <p:cNvSpPr/>
            <p:nvPr/>
          </p:nvSpPr>
          <p:spPr>
            <a:xfrm>
              <a:off x="1676399" y="1435674"/>
              <a:ext cx="5334000" cy="314545"/>
            </a:xfrm>
            <a:prstGeom prst="parallelogram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6" name="Text 3">
            <a:extLst>
              <a:ext uri="{FF2B5EF4-FFF2-40B4-BE49-F238E27FC236}">
                <a16:creationId xmlns:a16="http://schemas.microsoft.com/office/drawing/2014/main" id="{D6E39F51-4478-CDD0-BD70-51B13827A932}"/>
              </a:ext>
            </a:extLst>
          </p:cNvPr>
          <p:cNvSpPr/>
          <p:nvPr/>
        </p:nvSpPr>
        <p:spPr>
          <a:xfrm>
            <a:off x="1091047" y="2085217"/>
            <a:ext cx="4187532" cy="2571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25"/>
              </a:lnSpc>
              <a:buNone/>
            </a:pPr>
            <a:r>
              <a:rPr lang="ko-KR" altLang="en-US" sz="1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날씨와 온도가 카페 매출에 영향을 미칠까</a:t>
            </a:r>
            <a:r>
              <a:rPr lang="en-US" altLang="ko-KR" sz="1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?</a:t>
            </a:r>
            <a:endParaRPr lang="en-US" sz="16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CAA6AF40-9509-01FF-85B4-B02F9A7C4E4E}"/>
              </a:ext>
            </a:extLst>
          </p:cNvPr>
          <p:cNvGrpSpPr/>
          <p:nvPr/>
        </p:nvGrpSpPr>
        <p:grpSpPr>
          <a:xfrm>
            <a:off x="913628" y="2881854"/>
            <a:ext cx="5396347" cy="385763"/>
            <a:chOff x="1676399" y="1435674"/>
            <a:chExt cx="5396347" cy="385763"/>
          </a:xfrm>
        </p:grpSpPr>
        <p:sp>
          <p:nvSpPr>
            <p:cNvPr id="8" name="평행 사변형 7">
              <a:extLst>
                <a:ext uri="{FF2B5EF4-FFF2-40B4-BE49-F238E27FC236}">
                  <a16:creationId xmlns:a16="http://schemas.microsoft.com/office/drawing/2014/main" id="{451DF27A-1F3A-17F6-5F15-9B4D0C60C989}"/>
                </a:ext>
              </a:extLst>
            </p:cNvPr>
            <p:cNvSpPr/>
            <p:nvPr/>
          </p:nvSpPr>
          <p:spPr>
            <a:xfrm>
              <a:off x="1738746" y="1564262"/>
              <a:ext cx="5334000" cy="257175"/>
            </a:xfrm>
            <a:prstGeom prst="parallelogram">
              <a:avLst/>
            </a:prstGeom>
            <a:solidFill>
              <a:srgbClr val="ED7D31">
                <a:alpha val="41961"/>
              </a:srgbClr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평행 사변형 8">
              <a:extLst>
                <a:ext uri="{FF2B5EF4-FFF2-40B4-BE49-F238E27FC236}">
                  <a16:creationId xmlns:a16="http://schemas.microsoft.com/office/drawing/2014/main" id="{346FC222-D4CD-5739-A214-764069DB3D64}"/>
                </a:ext>
              </a:extLst>
            </p:cNvPr>
            <p:cNvSpPr/>
            <p:nvPr/>
          </p:nvSpPr>
          <p:spPr>
            <a:xfrm>
              <a:off x="1676399" y="1435674"/>
              <a:ext cx="5334000" cy="314545"/>
            </a:xfrm>
            <a:prstGeom prst="parallelogram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0" name="Text 3">
            <a:extLst>
              <a:ext uri="{FF2B5EF4-FFF2-40B4-BE49-F238E27FC236}">
                <a16:creationId xmlns:a16="http://schemas.microsoft.com/office/drawing/2014/main" id="{313A0F81-1494-95C3-45EE-8182DD39E3B2}"/>
              </a:ext>
            </a:extLst>
          </p:cNvPr>
          <p:cNvSpPr/>
          <p:nvPr/>
        </p:nvSpPr>
        <p:spPr>
          <a:xfrm>
            <a:off x="1091047" y="2881854"/>
            <a:ext cx="4187532" cy="2571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25"/>
              </a:lnSpc>
              <a:buNone/>
            </a:pPr>
            <a:r>
              <a:rPr lang="ko-KR" altLang="en-US" sz="1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망했다</a:t>
            </a:r>
            <a:r>
              <a:rPr lang="en-US" altLang="ko-KR" sz="1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...</a:t>
            </a:r>
            <a:r>
              <a:rPr lang="ko-KR" altLang="en-US" sz="1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어쩌지</a:t>
            </a:r>
            <a:r>
              <a:rPr lang="en-US" altLang="ko-KR" sz="1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?</a:t>
            </a:r>
            <a:endParaRPr lang="en-US" sz="16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71835DB-8A65-DCDD-BE31-28B71AB94457}"/>
              </a:ext>
            </a:extLst>
          </p:cNvPr>
          <p:cNvGrpSpPr/>
          <p:nvPr/>
        </p:nvGrpSpPr>
        <p:grpSpPr>
          <a:xfrm>
            <a:off x="913628" y="3678491"/>
            <a:ext cx="5396347" cy="385763"/>
            <a:chOff x="1676399" y="1435674"/>
            <a:chExt cx="5396347" cy="385763"/>
          </a:xfrm>
        </p:grpSpPr>
        <p:sp>
          <p:nvSpPr>
            <p:cNvPr id="12" name="평행 사변형 11">
              <a:extLst>
                <a:ext uri="{FF2B5EF4-FFF2-40B4-BE49-F238E27FC236}">
                  <a16:creationId xmlns:a16="http://schemas.microsoft.com/office/drawing/2014/main" id="{F1D494D1-B4E8-5AB9-3DD4-AEB94579C4D7}"/>
                </a:ext>
              </a:extLst>
            </p:cNvPr>
            <p:cNvSpPr/>
            <p:nvPr/>
          </p:nvSpPr>
          <p:spPr>
            <a:xfrm>
              <a:off x="1738746" y="1564262"/>
              <a:ext cx="5334000" cy="257175"/>
            </a:xfrm>
            <a:prstGeom prst="parallelogram">
              <a:avLst/>
            </a:prstGeom>
            <a:solidFill>
              <a:srgbClr val="ED7D31">
                <a:alpha val="41961"/>
              </a:srgbClr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" name="평행 사변형 12">
              <a:extLst>
                <a:ext uri="{FF2B5EF4-FFF2-40B4-BE49-F238E27FC236}">
                  <a16:creationId xmlns:a16="http://schemas.microsoft.com/office/drawing/2014/main" id="{AD065F64-359E-96EF-25CB-D70DDE79D5CF}"/>
                </a:ext>
              </a:extLst>
            </p:cNvPr>
            <p:cNvSpPr/>
            <p:nvPr/>
          </p:nvSpPr>
          <p:spPr>
            <a:xfrm>
              <a:off x="1676399" y="1435674"/>
              <a:ext cx="5334000" cy="314545"/>
            </a:xfrm>
            <a:prstGeom prst="parallelogram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4" name="Text 3">
            <a:extLst>
              <a:ext uri="{FF2B5EF4-FFF2-40B4-BE49-F238E27FC236}">
                <a16:creationId xmlns:a16="http://schemas.microsoft.com/office/drawing/2014/main" id="{830B430D-F16F-C48A-BF5D-59D5A5387D62}"/>
              </a:ext>
            </a:extLst>
          </p:cNvPr>
          <p:cNvSpPr/>
          <p:nvPr/>
        </p:nvSpPr>
        <p:spPr>
          <a:xfrm>
            <a:off x="1091047" y="3678491"/>
            <a:ext cx="4187532" cy="2571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25"/>
              </a:lnSpc>
              <a:buNone/>
            </a:pPr>
            <a:r>
              <a:rPr lang="ko-KR" altLang="en-US" sz="1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카페가 아니라 다른 업종도 똑같을까</a:t>
            </a:r>
            <a:r>
              <a:rPr lang="en-US" altLang="ko-KR" sz="1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?</a:t>
            </a:r>
            <a:endParaRPr lang="en-US" sz="16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95113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  <p:bldP spid="1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16833A-6092-8EE5-604B-C128CFCB3F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9DADE8F8-7BE7-7F10-AC9E-2B38D9FF14B6}"/>
              </a:ext>
            </a:extLst>
          </p:cNvPr>
          <p:cNvSpPr/>
          <p:nvPr/>
        </p:nvSpPr>
        <p:spPr>
          <a:xfrm>
            <a:off x="285750" y="304800"/>
            <a:ext cx="4381691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spcAft>
                <a:spcPts val="600"/>
              </a:spcAft>
              <a:buNone/>
            </a:pPr>
            <a:r>
              <a:rPr lang="ko-KR" altLang="en-US" sz="3200" dirty="0">
                <a:solidFill>
                  <a:srgbClr val="6B4423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민감도 분석</a:t>
            </a:r>
            <a:endParaRPr lang="en-US" sz="3200" dirty="0">
              <a:solidFill>
                <a:srgbClr val="6B4423"/>
              </a:solidFill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E443B24A-87EE-82A2-A3C7-5F18570AD4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7835" y="949966"/>
            <a:ext cx="5218711" cy="4075770"/>
          </a:xfrm>
          <a:prstGeom prst="rect">
            <a:avLst/>
          </a:prstGeom>
        </p:spPr>
      </p:pic>
      <p:sp>
        <p:nvSpPr>
          <p:cNvPr id="3" name="별: 꼭짓점 5개 2">
            <a:extLst>
              <a:ext uri="{FF2B5EF4-FFF2-40B4-BE49-F238E27FC236}">
                <a16:creationId xmlns:a16="http://schemas.microsoft.com/office/drawing/2014/main" id="{3E6F4953-2D71-A3CE-EE21-C20E7CBBBB96}"/>
              </a:ext>
            </a:extLst>
          </p:cNvPr>
          <p:cNvSpPr/>
          <p:nvPr/>
        </p:nvSpPr>
        <p:spPr>
          <a:xfrm>
            <a:off x="6487886" y="3641991"/>
            <a:ext cx="609600" cy="602343"/>
          </a:xfrm>
          <a:prstGeom prst="star5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3804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B442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1616A2D-139E-8B74-70D1-5C1F6A56F1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1">
            <a:extLst>
              <a:ext uri="{FF2B5EF4-FFF2-40B4-BE49-F238E27FC236}">
                <a16:creationId xmlns:a16="http://schemas.microsoft.com/office/drawing/2014/main" id="{AEC86815-3E9E-64E7-56B4-A16E2A04BA1B}"/>
              </a:ext>
            </a:extLst>
          </p:cNvPr>
          <p:cNvSpPr/>
          <p:nvPr/>
        </p:nvSpPr>
        <p:spPr>
          <a:xfrm>
            <a:off x="6462451" y="4709136"/>
            <a:ext cx="2644227" cy="2933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10"/>
              </a:lnSpc>
              <a:spcAft>
                <a:spcPts val="2400"/>
              </a:spcAft>
              <a:buNone/>
            </a:pPr>
            <a:r>
              <a:rPr lang="ko-KR" altLang="en-US" sz="1650" dirty="0" err="1">
                <a:solidFill>
                  <a:srgbClr val="FDFBF7"/>
                </a:solidFill>
                <a:latin typeface="온글잎 신예빈 Regular" panose="02000503000000000000" pitchFamily="2" charset="-127"/>
                <a:ea typeface="온글잎 신예빈 Regular" panose="02000503000000000000" pitchFamily="2" charset="-127"/>
                <a:cs typeface="Arial" pitchFamily="34" charset="-120"/>
              </a:rPr>
              <a:t>주토피아</a:t>
            </a:r>
            <a:r>
              <a:rPr lang="ko-KR" altLang="en-US" sz="1650" dirty="0">
                <a:solidFill>
                  <a:srgbClr val="FDFBF7"/>
                </a:solidFill>
                <a:latin typeface="온글잎 신예빈 Regular" panose="02000503000000000000" pitchFamily="2" charset="-127"/>
                <a:ea typeface="온글잎 신예빈 Regular" panose="02000503000000000000" pitchFamily="2" charset="-127"/>
                <a:cs typeface="Arial" pitchFamily="34" charset="-120"/>
              </a:rPr>
              <a:t> </a:t>
            </a:r>
            <a:r>
              <a:rPr lang="en-US" altLang="ko-KR" sz="1650" dirty="0">
                <a:solidFill>
                  <a:srgbClr val="FDFBF7"/>
                </a:solidFill>
                <a:latin typeface="온글잎 신예빈 Regular" panose="02000503000000000000" pitchFamily="2" charset="-127"/>
                <a:ea typeface="온글잎 신예빈 Regular" panose="02000503000000000000" pitchFamily="2" charset="-127"/>
                <a:cs typeface="Arial" pitchFamily="34" charset="-120"/>
              </a:rPr>
              <a:t>AI </a:t>
            </a:r>
            <a:r>
              <a:rPr lang="en-US" sz="1650" dirty="0">
                <a:solidFill>
                  <a:srgbClr val="FDFBF7"/>
                </a:solidFill>
                <a:latin typeface="온글잎 신예빈 Regular" panose="02000503000000000000" pitchFamily="2" charset="-127"/>
                <a:ea typeface="온글잎 신예빈 Regular" panose="02000503000000000000" pitchFamily="2" charset="-127"/>
                <a:cs typeface="Arial" pitchFamily="34" charset="-120"/>
              </a:rPr>
              <a:t>팀 프로젝트</a:t>
            </a:r>
            <a:endParaRPr lang="en-US" sz="1650" dirty="0">
              <a:latin typeface="온글잎 신예빈 Regular" panose="02000503000000000000" pitchFamily="2" charset="-127"/>
              <a:ea typeface="온글잎 신예빈 Regular" panose="02000503000000000000" pitchFamily="2" charset="-127"/>
            </a:endParaRPr>
          </a:p>
        </p:txBody>
      </p:sp>
      <p:sp>
        <p:nvSpPr>
          <p:cNvPr id="2" name="Text 0">
            <a:extLst>
              <a:ext uri="{FF2B5EF4-FFF2-40B4-BE49-F238E27FC236}">
                <a16:creationId xmlns:a16="http://schemas.microsoft.com/office/drawing/2014/main" id="{415D6904-03B2-7F17-D612-01C975508354}"/>
              </a:ext>
            </a:extLst>
          </p:cNvPr>
          <p:cNvSpPr/>
          <p:nvPr/>
        </p:nvSpPr>
        <p:spPr>
          <a:xfrm>
            <a:off x="1450000" y="1639490"/>
            <a:ext cx="6243850" cy="11885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4680"/>
              </a:lnSpc>
              <a:spcAft>
                <a:spcPts val="900"/>
              </a:spcAft>
              <a:buNone/>
            </a:pPr>
            <a:r>
              <a:rPr lang="ko-KR" altLang="en-US" sz="3900" dirty="0">
                <a:solidFill>
                  <a:srgbClr val="FDFBF7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Georgia" pitchFamily="34" charset="-120"/>
              </a:rPr>
              <a:t>환경에 따른</a:t>
            </a:r>
            <a:endParaRPr lang="en-US" altLang="ko-KR" sz="3900" dirty="0">
              <a:solidFill>
                <a:srgbClr val="FDFBF7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Georgia" pitchFamily="34" charset="-120"/>
            </a:endParaRPr>
          </a:p>
          <a:p>
            <a:pPr marL="0" indent="0" algn="ctr">
              <a:lnSpc>
                <a:spcPts val="4680"/>
              </a:lnSpc>
              <a:spcAft>
                <a:spcPts val="900"/>
              </a:spcAft>
              <a:buNone/>
            </a:pPr>
            <a:r>
              <a:rPr lang="ko-KR" altLang="en-US" sz="3900" dirty="0">
                <a:solidFill>
                  <a:srgbClr val="FDFBF7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Georgia" pitchFamily="34" charset="-120"/>
              </a:rPr>
              <a:t>한식가게 일일 매출액 예측하기</a:t>
            </a:r>
            <a:endParaRPr lang="en-US" altLang="ko-KR" sz="3900" dirty="0">
              <a:solidFill>
                <a:srgbClr val="FDFBF7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Georgia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6355708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C0762CA-34C0-AC32-CB07-01946B9653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2">
            <a:extLst>
              <a:ext uri="{FF2B5EF4-FFF2-40B4-BE49-F238E27FC236}">
                <a16:creationId xmlns:a16="http://schemas.microsoft.com/office/drawing/2014/main" id="{E666D06D-48BA-5D58-15B6-4906CE75107A}"/>
              </a:ext>
            </a:extLst>
          </p:cNvPr>
          <p:cNvSpPr/>
          <p:nvPr/>
        </p:nvSpPr>
        <p:spPr>
          <a:xfrm>
            <a:off x="952500" y="1265932"/>
            <a:ext cx="476250" cy="476250"/>
          </a:xfrm>
          <a:prstGeom prst="roundRect">
            <a:avLst>
              <a:gd name="adj" fmla="val 192000"/>
            </a:avLst>
          </a:prstGeom>
          <a:solidFill>
            <a:srgbClr val="6B4423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5" name="Text 3">
            <a:extLst>
              <a:ext uri="{FF2B5EF4-FFF2-40B4-BE49-F238E27FC236}">
                <a16:creationId xmlns:a16="http://schemas.microsoft.com/office/drawing/2014/main" id="{7A53A241-539E-8637-FA99-010F080A5138}"/>
              </a:ext>
            </a:extLst>
          </p:cNvPr>
          <p:cNvSpPr/>
          <p:nvPr/>
        </p:nvSpPr>
        <p:spPr>
          <a:xfrm>
            <a:off x="1581150" y="1245096"/>
            <a:ext cx="6610350" cy="518071"/>
          </a:xfrm>
          <a:prstGeom prst="roundRect">
            <a:avLst>
              <a:gd name="adj" fmla="val 11767"/>
            </a:avLst>
          </a:prstGeom>
          <a:solidFill>
            <a:srgbClr val="F5E6D3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6" name="Text 4">
            <a:extLst>
              <a:ext uri="{FF2B5EF4-FFF2-40B4-BE49-F238E27FC236}">
                <a16:creationId xmlns:a16="http://schemas.microsoft.com/office/drawing/2014/main" id="{9A6F9D6D-4B9A-FB39-82FE-AA811DF75850}"/>
              </a:ext>
            </a:extLst>
          </p:cNvPr>
          <p:cNvSpPr/>
          <p:nvPr/>
        </p:nvSpPr>
        <p:spPr>
          <a:xfrm>
            <a:off x="1670495" y="1397496"/>
            <a:ext cx="6431661" cy="2132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80"/>
              </a:lnSpc>
              <a:buNone/>
            </a:pPr>
            <a:r>
              <a:rPr lang="en-US" sz="1200" b="1" dirty="0">
                <a:solidFill>
                  <a:srgbClr val="2C181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데이터 전처리 및 집계</a:t>
            </a:r>
            <a:endParaRPr lang="en-US" sz="1200" dirty="0"/>
          </a:p>
        </p:txBody>
      </p:sp>
      <p:sp>
        <p:nvSpPr>
          <p:cNvPr id="7" name="Text 5">
            <a:extLst>
              <a:ext uri="{FF2B5EF4-FFF2-40B4-BE49-F238E27FC236}">
                <a16:creationId xmlns:a16="http://schemas.microsoft.com/office/drawing/2014/main" id="{3078C3A9-2A5E-958C-82B8-45AADC80BA26}"/>
              </a:ext>
            </a:extLst>
          </p:cNvPr>
          <p:cNvSpPr/>
          <p:nvPr/>
        </p:nvSpPr>
        <p:spPr>
          <a:xfrm>
            <a:off x="1171575" y="1915567"/>
            <a:ext cx="28575" cy="190500"/>
          </a:xfrm>
          <a:prstGeom prst="rect">
            <a:avLst/>
          </a:prstGeom>
          <a:solidFill>
            <a:srgbClr val="D4A574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8" name="Text 6">
            <a:extLst>
              <a:ext uri="{FF2B5EF4-FFF2-40B4-BE49-F238E27FC236}">
                <a16:creationId xmlns:a16="http://schemas.microsoft.com/office/drawing/2014/main" id="{F893366C-EAC7-6378-35D4-A6226F5DA13C}"/>
              </a:ext>
            </a:extLst>
          </p:cNvPr>
          <p:cNvSpPr/>
          <p:nvPr/>
        </p:nvSpPr>
        <p:spPr>
          <a:xfrm>
            <a:off x="952500" y="2279303"/>
            <a:ext cx="476250" cy="476250"/>
          </a:xfrm>
          <a:prstGeom prst="roundRect">
            <a:avLst>
              <a:gd name="adj" fmla="val 192000"/>
            </a:avLst>
          </a:prstGeom>
          <a:solidFill>
            <a:srgbClr val="6B4423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9" name="Text 7">
            <a:extLst>
              <a:ext uri="{FF2B5EF4-FFF2-40B4-BE49-F238E27FC236}">
                <a16:creationId xmlns:a16="http://schemas.microsoft.com/office/drawing/2014/main" id="{A1676A1B-A0CA-FBC2-7349-0ED3D1B85F37}"/>
              </a:ext>
            </a:extLst>
          </p:cNvPr>
          <p:cNvSpPr/>
          <p:nvPr/>
        </p:nvSpPr>
        <p:spPr>
          <a:xfrm>
            <a:off x="1581150" y="2258467"/>
            <a:ext cx="6610350" cy="518071"/>
          </a:xfrm>
          <a:prstGeom prst="roundRect">
            <a:avLst>
              <a:gd name="adj" fmla="val 11767"/>
            </a:avLst>
          </a:prstGeom>
          <a:solidFill>
            <a:srgbClr val="F5E6D3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0" name="Text 8">
            <a:extLst>
              <a:ext uri="{FF2B5EF4-FFF2-40B4-BE49-F238E27FC236}">
                <a16:creationId xmlns:a16="http://schemas.microsoft.com/office/drawing/2014/main" id="{90423A0C-E730-A7B4-1639-854508627E25}"/>
              </a:ext>
            </a:extLst>
          </p:cNvPr>
          <p:cNvSpPr/>
          <p:nvPr/>
        </p:nvSpPr>
        <p:spPr>
          <a:xfrm>
            <a:off x="1670495" y="2410867"/>
            <a:ext cx="6431661" cy="2132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80"/>
              </a:lnSpc>
              <a:buNone/>
            </a:pPr>
            <a:r>
              <a:rPr lang="en-US" sz="1200" b="1" dirty="0">
                <a:solidFill>
                  <a:srgbClr val="2C181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상관관계 분석</a:t>
            </a:r>
            <a:endParaRPr lang="en-US" sz="1200" dirty="0"/>
          </a:p>
        </p:txBody>
      </p:sp>
      <p:sp>
        <p:nvSpPr>
          <p:cNvPr id="11" name="Text 9">
            <a:extLst>
              <a:ext uri="{FF2B5EF4-FFF2-40B4-BE49-F238E27FC236}">
                <a16:creationId xmlns:a16="http://schemas.microsoft.com/office/drawing/2014/main" id="{560C9A42-1113-459D-CE49-3FEF4FA3D9A7}"/>
              </a:ext>
            </a:extLst>
          </p:cNvPr>
          <p:cNvSpPr/>
          <p:nvPr/>
        </p:nvSpPr>
        <p:spPr>
          <a:xfrm>
            <a:off x="1171575" y="2928938"/>
            <a:ext cx="28575" cy="190500"/>
          </a:xfrm>
          <a:prstGeom prst="rect">
            <a:avLst/>
          </a:prstGeom>
          <a:solidFill>
            <a:srgbClr val="D4A574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2" name="Text 10">
            <a:extLst>
              <a:ext uri="{FF2B5EF4-FFF2-40B4-BE49-F238E27FC236}">
                <a16:creationId xmlns:a16="http://schemas.microsoft.com/office/drawing/2014/main" id="{976331DA-A845-C0DC-86AD-4F3FE13D754F}"/>
              </a:ext>
            </a:extLst>
          </p:cNvPr>
          <p:cNvSpPr/>
          <p:nvPr/>
        </p:nvSpPr>
        <p:spPr>
          <a:xfrm>
            <a:off x="952500" y="3292673"/>
            <a:ext cx="476250" cy="476250"/>
          </a:xfrm>
          <a:prstGeom prst="roundRect">
            <a:avLst>
              <a:gd name="adj" fmla="val 192000"/>
            </a:avLst>
          </a:prstGeom>
          <a:solidFill>
            <a:srgbClr val="6B4423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3" name="Text 11">
            <a:extLst>
              <a:ext uri="{FF2B5EF4-FFF2-40B4-BE49-F238E27FC236}">
                <a16:creationId xmlns:a16="http://schemas.microsoft.com/office/drawing/2014/main" id="{5C28CE93-8A2E-34C3-2698-76C6C303DFC1}"/>
              </a:ext>
            </a:extLst>
          </p:cNvPr>
          <p:cNvSpPr/>
          <p:nvPr/>
        </p:nvSpPr>
        <p:spPr>
          <a:xfrm>
            <a:off x="1581150" y="3271838"/>
            <a:ext cx="6610350" cy="518071"/>
          </a:xfrm>
          <a:prstGeom prst="roundRect">
            <a:avLst>
              <a:gd name="adj" fmla="val 11767"/>
            </a:avLst>
          </a:prstGeom>
          <a:solidFill>
            <a:srgbClr val="F5E6D3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4" name="Text 12">
            <a:extLst>
              <a:ext uri="{FF2B5EF4-FFF2-40B4-BE49-F238E27FC236}">
                <a16:creationId xmlns:a16="http://schemas.microsoft.com/office/drawing/2014/main" id="{A84E70B7-0F28-063E-EA85-5A327D3E2214}"/>
              </a:ext>
            </a:extLst>
          </p:cNvPr>
          <p:cNvSpPr/>
          <p:nvPr/>
        </p:nvSpPr>
        <p:spPr>
          <a:xfrm>
            <a:off x="1670495" y="3424238"/>
            <a:ext cx="6431661" cy="2132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80"/>
              </a:lnSpc>
              <a:buNone/>
            </a:pPr>
            <a:r>
              <a:rPr lang="en-US" sz="1200" b="1" dirty="0">
                <a:solidFill>
                  <a:srgbClr val="2C181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머신러닝·딥러닝 모델 학습</a:t>
            </a:r>
            <a:endParaRPr lang="en-US" sz="1200" dirty="0"/>
          </a:p>
        </p:txBody>
      </p:sp>
      <p:sp>
        <p:nvSpPr>
          <p:cNvPr id="15" name="Text 13">
            <a:extLst>
              <a:ext uri="{FF2B5EF4-FFF2-40B4-BE49-F238E27FC236}">
                <a16:creationId xmlns:a16="http://schemas.microsoft.com/office/drawing/2014/main" id="{9D25DC3F-15BC-86D7-5934-B67FFD37EC1E}"/>
              </a:ext>
            </a:extLst>
          </p:cNvPr>
          <p:cNvSpPr/>
          <p:nvPr/>
        </p:nvSpPr>
        <p:spPr>
          <a:xfrm>
            <a:off x="1171575" y="3942308"/>
            <a:ext cx="28575" cy="190500"/>
          </a:xfrm>
          <a:prstGeom prst="rect">
            <a:avLst/>
          </a:prstGeom>
          <a:solidFill>
            <a:srgbClr val="D4A574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6" name="Text 14">
            <a:extLst>
              <a:ext uri="{FF2B5EF4-FFF2-40B4-BE49-F238E27FC236}">
                <a16:creationId xmlns:a16="http://schemas.microsoft.com/office/drawing/2014/main" id="{CF2DB3A2-C051-17C5-E942-9F35DC451A5A}"/>
              </a:ext>
            </a:extLst>
          </p:cNvPr>
          <p:cNvSpPr/>
          <p:nvPr/>
        </p:nvSpPr>
        <p:spPr>
          <a:xfrm>
            <a:off x="952500" y="4306044"/>
            <a:ext cx="476250" cy="476250"/>
          </a:xfrm>
          <a:prstGeom prst="roundRect">
            <a:avLst>
              <a:gd name="adj" fmla="val 192000"/>
            </a:avLst>
          </a:prstGeom>
          <a:solidFill>
            <a:srgbClr val="6B4423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7" name="Text 15">
            <a:extLst>
              <a:ext uri="{FF2B5EF4-FFF2-40B4-BE49-F238E27FC236}">
                <a16:creationId xmlns:a16="http://schemas.microsoft.com/office/drawing/2014/main" id="{83DBC013-CBD2-CBFC-A2F1-673D8A98E427}"/>
              </a:ext>
            </a:extLst>
          </p:cNvPr>
          <p:cNvSpPr/>
          <p:nvPr/>
        </p:nvSpPr>
        <p:spPr>
          <a:xfrm>
            <a:off x="1581150" y="4285208"/>
            <a:ext cx="6610350" cy="518071"/>
          </a:xfrm>
          <a:prstGeom prst="roundRect">
            <a:avLst>
              <a:gd name="adj" fmla="val 11767"/>
            </a:avLst>
          </a:prstGeom>
          <a:solidFill>
            <a:srgbClr val="F5E6D3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8" name="Text 16">
            <a:extLst>
              <a:ext uri="{FF2B5EF4-FFF2-40B4-BE49-F238E27FC236}">
                <a16:creationId xmlns:a16="http://schemas.microsoft.com/office/drawing/2014/main" id="{CE4A1932-AA24-7B27-533A-3A4882071B1E}"/>
              </a:ext>
            </a:extLst>
          </p:cNvPr>
          <p:cNvSpPr/>
          <p:nvPr/>
        </p:nvSpPr>
        <p:spPr>
          <a:xfrm>
            <a:off x="1670495" y="4437608"/>
            <a:ext cx="6431661" cy="2132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80"/>
              </a:lnSpc>
              <a:buNone/>
            </a:pPr>
            <a:r>
              <a:rPr lang="en-US" sz="1200" b="1" dirty="0">
                <a:solidFill>
                  <a:srgbClr val="2C181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날짜 입력 기반 예측</a:t>
            </a:r>
            <a:endParaRPr lang="en-US" sz="1200" dirty="0"/>
          </a:p>
        </p:txBody>
      </p:sp>
      <p:sp>
        <p:nvSpPr>
          <p:cNvPr id="3" name="Text 0">
            <a:extLst>
              <a:ext uri="{FF2B5EF4-FFF2-40B4-BE49-F238E27FC236}">
                <a16:creationId xmlns:a16="http://schemas.microsoft.com/office/drawing/2014/main" id="{105197EB-357C-C011-3D84-5F5BEB61AF13}"/>
              </a:ext>
            </a:extLst>
          </p:cNvPr>
          <p:cNvSpPr/>
          <p:nvPr/>
        </p:nvSpPr>
        <p:spPr>
          <a:xfrm>
            <a:off x="285750" y="304800"/>
            <a:ext cx="4381691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spcAft>
                <a:spcPts val="600"/>
              </a:spcAft>
              <a:buNone/>
            </a:pPr>
            <a:r>
              <a:rPr lang="ko-KR" altLang="en-US" sz="3200" dirty="0">
                <a:solidFill>
                  <a:srgbClr val="6B4423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분석 및 모델 생성 순서</a:t>
            </a:r>
            <a:endParaRPr lang="en-US" sz="3200" dirty="0">
              <a:solidFill>
                <a:srgbClr val="6B4423"/>
              </a:solidFill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241483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DFB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0">
            <a:extLst>
              <a:ext uri="{FF2B5EF4-FFF2-40B4-BE49-F238E27FC236}">
                <a16:creationId xmlns:a16="http://schemas.microsoft.com/office/drawing/2014/main" id="{E5E8E5BA-7354-C6D3-7D58-6B7E55B8A11F}"/>
              </a:ext>
            </a:extLst>
          </p:cNvPr>
          <p:cNvSpPr/>
          <p:nvPr/>
        </p:nvSpPr>
        <p:spPr>
          <a:xfrm>
            <a:off x="285750" y="304800"/>
            <a:ext cx="4381691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spcAft>
                <a:spcPts val="600"/>
              </a:spcAft>
              <a:buNone/>
            </a:pPr>
            <a:r>
              <a:rPr lang="ko-KR" altLang="en-US" sz="3200" dirty="0">
                <a:solidFill>
                  <a:srgbClr val="6B4423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상관관계 그래프</a:t>
            </a:r>
            <a:r>
              <a:rPr lang="en-US" altLang="ko-KR" sz="3200" dirty="0">
                <a:solidFill>
                  <a:srgbClr val="6B4423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-</a:t>
            </a:r>
            <a:r>
              <a:rPr lang="ko-KR" altLang="en-US" sz="3200" dirty="0">
                <a:solidFill>
                  <a:srgbClr val="6B4423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매출</a:t>
            </a:r>
            <a:endParaRPr lang="en-US" sz="3200" dirty="0">
              <a:solidFill>
                <a:srgbClr val="6B4423"/>
              </a:solidFill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sp>
        <p:nvSpPr>
          <p:cNvPr id="21" name="Text 3">
            <a:extLst>
              <a:ext uri="{FF2B5EF4-FFF2-40B4-BE49-F238E27FC236}">
                <a16:creationId xmlns:a16="http://schemas.microsoft.com/office/drawing/2014/main" id="{A70E9B20-A197-1531-7B0B-A28E9ACD30EB}"/>
              </a:ext>
            </a:extLst>
          </p:cNvPr>
          <p:cNvSpPr/>
          <p:nvPr/>
        </p:nvSpPr>
        <p:spPr>
          <a:xfrm>
            <a:off x="1510833" y="4130951"/>
            <a:ext cx="2922618" cy="2571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25"/>
              </a:lnSpc>
              <a:buNone/>
            </a:pPr>
            <a:r>
              <a:rPr lang="ko-KR" altLang="en-US" sz="1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기온이 높을수록 매출 감소 </a:t>
            </a:r>
            <a:endParaRPr lang="en-US" sz="12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1837575D-055E-CDF4-805F-213770757B2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769839" y="1209034"/>
            <a:ext cx="4189265" cy="2900261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2A1B60E6-1085-B25A-6CBC-5C8D7B3358E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02626" y="1209035"/>
            <a:ext cx="4189268" cy="2900262"/>
          </a:xfrm>
          <a:prstGeom prst="rect">
            <a:avLst/>
          </a:prstGeom>
        </p:spPr>
      </p:pic>
      <p:sp>
        <p:nvSpPr>
          <p:cNvPr id="24" name="Text 3">
            <a:extLst>
              <a:ext uri="{FF2B5EF4-FFF2-40B4-BE49-F238E27FC236}">
                <a16:creationId xmlns:a16="http://schemas.microsoft.com/office/drawing/2014/main" id="{05DC73C9-9735-EF5F-4CDF-A829DB01A34B}"/>
              </a:ext>
            </a:extLst>
          </p:cNvPr>
          <p:cNvSpPr/>
          <p:nvPr/>
        </p:nvSpPr>
        <p:spPr>
          <a:xfrm>
            <a:off x="6463833" y="4154763"/>
            <a:ext cx="1550339" cy="2571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25"/>
              </a:lnSpc>
              <a:buNone/>
            </a:pPr>
            <a:r>
              <a:rPr lang="ko-KR" altLang="en-US" sz="1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날씨와 매출액은 무관</a:t>
            </a:r>
            <a:endParaRPr lang="en-US" sz="12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2324006-8153-2448-A22F-96AA7AC7AD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0">
            <a:extLst>
              <a:ext uri="{FF2B5EF4-FFF2-40B4-BE49-F238E27FC236}">
                <a16:creationId xmlns:a16="http://schemas.microsoft.com/office/drawing/2014/main" id="{E6213A01-CDB4-3DF9-30F5-02416FD33F47}"/>
              </a:ext>
            </a:extLst>
          </p:cNvPr>
          <p:cNvSpPr/>
          <p:nvPr/>
        </p:nvSpPr>
        <p:spPr>
          <a:xfrm>
            <a:off x="285750" y="304800"/>
            <a:ext cx="4381691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spcAft>
                <a:spcPts val="600"/>
              </a:spcAft>
              <a:buNone/>
            </a:pPr>
            <a:r>
              <a:rPr lang="ko-KR" altLang="en-US" sz="3200" dirty="0">
                <a:solidFill>
                  <a:srgbClr val="6B4423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상관관계 그래프</a:t>
            </a:r>
            <a:r>
              <a:rPr lang="en-US" altLang="ko-KR" sz="3200" dirty="0">
                <a:solidFill>
                  <a:srgbClr val="6B4423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-</a:t>
            </a:r>
            <a:r>
              <a:rPr lang="ko-KR" altLang="en-US" sz="3200" dirty="0">
                <a:solidFill>
                  <a:srgbClr val="6B4423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이용고객</a:t>
            </a:r>
            <a:endParaRPr lang="en-US" sz="3200" dirty="0">
              <a:solidFill>
                <a:srgbClr val="6B4423"/>
              </a:solidFill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sp>
        <p:nvSpPr>
          <p:cNvPr id="21" name="Text 3">
            <a:extLst>
              <a:ext uri="{FF2B5EF4-FFF2-40B4-BE49-F238E27FC236}">
                <a16:creationId xmlns:a16="http://schemas.microsoft.com/office/drawing/2014/main" id="{10969C95-1CA0-37BF-BD2E-03AC7109BE00}"/>
              </a:ext>
            </a:extLst>
          </p:cNvPr>
          <p:cNvSpPr/>
          <p:nvPr/>
        </p:nvSpPr>
        <p:spPr>
          <a:xfrm>
            <a:off x="1469275" y="4154763"/>
            <a:ext cx="2922618" cy="2571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25"/>
              </a:lnSpc>
              <a:buNone/>
            </a:pPr>
            <a:r>
              <a:rPr lang="ko-KR" altLang="en-US" sz="1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기온이 높을수록 이용고객 수 증가</a:t>
            </a:r>
            <a:endParaRPr lang="en-US" sz="12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071D7C9A-E084-9C63-5AD4-02D30A209E6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769839" y="1209034"/>
            <a:ext cx="4189265" cy="290026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41C7E2BA-8FF9-23CE-5A07-504F7412BAD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02626" y="1209035"/>
            <a:ext cx="4189267" cy="2900262"/>
          </a:xfrm>
          <a:prstGeom prst="rect">
            <a:avLst/>
          </a:prstGeom>
        </p:spPr>
      </p:pic>
      <p:sp>
        <p:nvSpPr>
          <p:cNvPr id="24" name="Text 3">
            <a:extLst>
              <a:ext uri="{FF2B5EF4-FFF2-40B4-BE49-F238E27FC236}">
                <a16:creationId xmlns:a16="http://schemas.microsoft.com/office/drawing/2014/main" id="{F00399CB-6D7C-0D7E-DB49-B1BF6FD42208}"/>
              </a:ext>
            </a:extLst>
          </p:cNvPr>
          <p:cNvSpPr/>
          <p:nvPr/>
        </p:nvSpPr>
        <p:spPr>
          <a:xfrm>
            <a:off x="5673324" y="4154763"/>
            <a:ext cx="2382294" cy="2571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25"/>
              </a:lnSpc>
              <a:buNone/>
            </a:pPr>
            <a:r>
              <a:rPr lang="ko-KR" altLang="en-US" sz="1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날씨가 안 좋을수록 이용고객 수 감소 </a:t>
            </a:r>
            <a:endParaRPr lang="en-US" sz="12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14418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DFB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0">
            <a:extLst>
              <a:ext uri="{FF2B5EF4-FFF2-40B4-BE49-F238E27FC236}">
                <a16:creationId xmlns:a16="http://schemas.microsoft.com/office/drawing/2014/main" id="{B8115D78-00EB-5B07-DF89-B60FF19E688B}"/>
              </a:ext>
            </a:extLst>
          </p:cNvPr>
          <p:cNvSpPr/>
          <p:nvPr/>
        </p:nvSpPr>
        <p:spPr>
          <a:xfrm>
            <a:off x="285750" y="304800"/>
            <a:ext cx="4381691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spcAft>
                <a:spcPts val="600"/>
              </a:spcAft>
              <a:buNone/>
            </a:pPr>
            <a:r>
              <a:rPr lang="ko-KR" altLang="en-US" sz="3200" dirty="0">
                <a:solidFill>
                  <a:srgbClr val="6B4423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모델 설계</a:t>
            </a:r>
            <a:endParaRPr lang="en-US" sz="3200" dirty="0">
              <a:solidFill>
                <a:srgbClr val="6B4423"/>
              </a:solidFill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1F39782C-177C-AF73-1406-A4D1A153AF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50" y="1238309"/>
            <a:ext cx="4459432" cy="3600391"/>
          </a:xfrm>
          <a:prstGeom prst="rect">
            <a:avLst/>
          </a:prstGeom>
        </p:spPr>
      </p:pic>
      <p:sp>
        <p:nvSpPr>
          <p:cNvPr id="24" name="Text 2"/>
          <p:cNvSpPr/>
          <p:nvPr/>
        </p:nvSpPr>
        <p:spPr>
          <a:xfrm>
            <a:off x="5673437" y="1371090"/>
            <a:ext cx="2379226" cy="1594652"/>
          </a:xfrm>
          <a:prstGeom prst="roundRect">
            <a:avLst>
              <a:gd name="adj" fmla="val 2512"/>
            </a:avLst>
          </a:prstGeom>
          <a:solidFill>
            <a:srgbClr val="F5E6D3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sp>
        <p:nvSpPr>
          <p:cNvPr id="25" name="Text 3"/>
          <p:cNvSpPr/>
          <p:nvPr/>
        </p:nvSpPr>
        <p:spPr>
          <a:xfrm>
            <a:off x="6391622" y="1642588"/>
            <a:ext cx="972689" cy="3236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890"/>
              </a:lnSpc>
              <a:buNone/>
            </a:pPr>
            <a:r>
              <a:rPr lang="en-US" sz="2000" b="1" dirty="0">
                <a:solidFill>
                  <a:srgbClr val="6B4423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  <a:cs typeface="Arial" pitchFamily="34" charset="-120"/>
              </a:rPr>
              <a:t>머신러닝</a:t>
            </a:r>
            <a:endParaRPr lang="en-US" sz="1350" dirty="0"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sp>
        <p:nvSpPr>
          <p:cNvPr id="26" name="Text 4"/>
          <p:cNvSpPr/>
          <p:nvPr/>
        </p:nvSpPr>
        <p:spPr>
          <a:xfrm>
            <a:off x="5826018" y="2159198"/>
            <a:ext cx="2074061" cy="2517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470"/>
              </a:lnSpc>
              <a:buNone/>
            </a:pPr>
            <a:r>
              <a:rPr lang="en-US" b="1" dirty="0">
                <a:solidFill>
                  <a:srgbClr val="ED7D3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Gradient Boosting</a:t>
            </a:r>
            <a:endParaRPr lang="en-US" b="1" dirty="0">
              <a:solidFill>
                <a:srgbClr val="ED7D31"/>
              </a:solidFill>
            </a:endParaRPr>
          </a:p>
        </p:txBody>
      </p:sp>
      <p:sp>
        <p:nvSpPr>
          <p:cNvPr id="27" name="Text 5"/>
          <p:cNvSpPr/>
          <p:nvPr/>
        </p:nvSpPr>
        <p:spPr>
          <a:xfrm>
            <a:off x="6103383" y="2597877"/>
            <a:ext cx="1549169" cy="2313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spcBef>
                <a:spcPts val="600"/>
              </a:spcBef>
              <a:buNone/>
            </a:pPr>
            <a:r>
              <a:rPr lang="en-US" sz="1200" dirty="0">
                <a:solidFill>
                  <a:srgbClr val="6B4423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  <a:cs typeface="Arial" pitchFamily="34" charset="-120"/>
              </a:rPr>
              <a:t>- </a:t>
            </a:r>
            <a:r>
              <a:rPr lang="en-US" sz="1200" dirty="0" err="1">
                <a:solidFill>
                  <a:srgbClr val="6B4423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  <a:cs typeface="Arial" pitchFamily="34" charset="-120"/>
              </a:rPr>
              <a:t>고성능</a:t>
            </a:r>
            <a:r>
              <a:rPr lang="en-US" sz="1200" dirty="0">
                <a:solidFill>
                  <a:srgbClr val="6B4423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  <a:cs typeface="Arial" pitchFamily="34" charset="-120"/>
              </a:rPr>
              <a:t> </a:t>
            </a:r>
            <a:r>
              <a:rPr lang="en-US" sz="1200" dirty="0" err="1">
                <a:solidFill>
                  <a:srgbClr val="6B4423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  <a:cs typeface="Arial" pitchFamily="34" charset="-120"/>
              </a:rPr>
              <a:t>예측</a:t>
            </a:r>
            <a:r>
              <a:rPr lang="en-US" sz="1200" dirty="0">
                <a:solidFill>
                  <a:srgbClr val="6B4423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  <a:cs typeface="Arial" pitchFamily="34" charset="-120"/>
              </a:rPr>
              <a:t> </a:t>
            </a:r>
            <a:r>
              <a:rPr lang="en-US" sz="1200" dirty="0" err="1">
                <a:solidFill>
                  <a:srgbClr val="6B4423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  <a:cs typeface="Arial" pitchFamily="34" charset="-120"/>
              </a:rPr>
              <a:t>알고리즘</a:t>
            </a:r>
            <a:r>
              <a:rPr lang="en-US" sz="1200" dirty="0">
                <a:solidFill>
                  <a:srgbClr val="6B4423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  <a:cs typeface="Arial" pitchFamily="34" charset="-120"/>
              </a:rPr>
              <a:t> -</a:t>
            </a:r>
            <a:endParaRPr lang="en-US" sz="1200" dirty="0"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sp>
        <p:nvSpPr>
          <p:cNvPr id="28" name="Text 6"/>
          <p:cNvSpPr/>
          <p:nvPr/>
        </p:nvSpPr>
        <p:spPr>
          <a:xfrm>
            <a:off x="5673437" y="3176606"/>
            <a:ext cx="2379226" cy="1558185"/>
          </a:xfrm>
          <a:prstGeom prst="roundRect">
            <a:avLst>
              <a:gd name="adj" fmla="val 2512"/>
            </a:avLst>
          </a:prstGeom>
          <a:solidFill>
            <a:srgbClr val="F5E6D3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9" name="Text 7"/>
          <p:cNvSpPr/>
          <p:nvPr/>
        </p:nvSpPr>
        <p:spPr>
          <a:xfrm>
            <a:off x="6513207" y="3373795"/>
            <a:ext cx="729517" cy="314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890"/>
              </a:lnSpc>
              <a:buNone/>
            </a:pPr>
            <a:r>
              <a:rPr lang="en-US" sz="2000" b="1" dirty="0">
                <a:solidFill>
                  <a:srgbClr val="6B4423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  <a:cs typeface="Arial" pitchFamily="34" charset="-120"/>
              </a:rPr>
              <a:t>딥러닝</a:t>
            </a:r>
            <a:endParaRPr lang="en-US" sz="2000" dirty="0"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sp>
        <p:nvSpPr>
          <p:cNvPr id="30" name="Text 8"/>
          <p:cNvSpPr/>
          <p:nvPr/>
        </p:nvSpPr>
        <p:spPr>
          <a:xfrm>
            <a:off x="6104373" y="3899367"/>
            <a:ext cx="1589516" cy="2448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470"/>
              </a:lnSpc>
              <a:buNone/>
            </a:pPr>
            <a:r>
              <a:rPr lang="en-US" dirty="0">
                <a:solidFill>
                  <a:srgbClr val="00B05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  <a:cs typeface="Arial" pitchFamily="34" charset="-120"/>
              </a:rPr>
              <a:t>신경망 (MLP)</a:t>
            </a:r>
            <a:endParaRPr lang="en-US" dirty="0">
              <a:solidFill>
                <a:srgbClr val="00B050"/>
              </a:solidFill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sp>
        <p:nvSpPr>
          <p:cNvPr id="31" name="Text 9"/>
          <p:cNvSpPr/>
          <p:nvPr/>
        </p:nvSpPr>
        <p:spPr>
          <a:xfrm>
            <a:off x="6250578" y="4417372"/>
            <a:ext cx="1224939" cy="2249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spcBef>
                <a:spcPts val="600"/>
              </a:spcBef>
              <a:buNone/>
            </a:pPr>
            <a:r>
              <a:rPr lang="en-US" sz="1200" dirty="0">
                <a:solidFill>
                  <a:srgbClr val="6B4423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  <a:cs typeface="Arial" pitchFamily="34" charset="-120"/>
              </a:rPr>
              <a:t>- </a:t>
            </a:r>
            <a:r>
              <a:rPr lang="en-US" sz="1200" dirty="0" err="1">
                <a:solidFill>
                  <a:srgbClr val="6B4423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  <a:cs typeface="Arial" pitchFamily="34" charset="-120"/>
              </a:rPr>
              <a:t>비선형</a:t>
            </a:r>
            <a:r>
              <a:rPr lang="en-US" sz="1200" dirty="0">
                <a:solidFill>
                  <a:srgbClr val="6B4423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  <a:cs typeface="Arial" pitchFamily="34" charset="-120"/>
              </a:rPr>
              <a:t> </a:t>
            </a:r>
            <a:r>
              <a:rPr lang="en-US" sz="1200" dirty="0" err="1">
                <a:solidFill>
                  <a:srgbClr val="6B4423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  <a:cs typeface="Arial" pitchFamily="34" charset="-120"/>
              </a:rPr>
              <a:t>패턴</a:t>
            </a:r>
            <a:r>
              <a:rPr lang="en-US" sz="1200" dirty="0">
                <a:solidFill>
                  <a:srgbClr val="6B4423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  <a:cs typeface="Arial" pitchFamily="34" charset="-120"/>
              </a:rPr>
              <a:t> </a:t>
            </a:r>
            <a:r>
              <a:rPr lang="en-US" sz="1200" dirty="0" err="1">
                <a:solidFill>
                  <a:srgbClr val="6B4423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  <a:cs typeface="Arial" pitchFamily="34" charset="-120"/>
              </a:rPr>
              <a:t>학습</a:t>
            </a:r>
            <a:r>
              <a:rPr lang="en-US" sz="1200" dirty="0">
                <a:solidFill>
                  <a:srgbClr val="6B4423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  <a:cs typeface="Arial" pitchFamily="34" charset="-120"/>
              </a:rPr>
              <a:t> -</a:t>
            </a:r>
            <a:endParaRPr lang="en-US" sz="1200" dirty="0"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E1A7150-C026-C793-3A39-1C4FBD4A1A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0">
            <a:extLst>
              <a:ext uri="{FF2B5EF4-FFF2-40B4-BE49-F238E27FC236}">
                <a16:creationId xmlns:a16="http://schemas.microsoft.com/office/drawing/2014/main" id="{54EEA7E8-4728-C717-6C59-11E6B8D424E4}"/>
              </a:ext>
            </a:extLst>
          </p:cNvPr>
          <p:cNvSpPr/>
          <p:nvPr/>
        </p:nvSpPr>
        <p:spPr>
          <a:xfrm>
            <a:off x="285750" y="304800"/>
            <a:ext cx="4381691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spcAft>
                <a:spcPts val="600"/>
              </a:spcAft>
              <a:buNone/>
            </a:pPr>
            <a:r>
              <a:rPr lang="en-US" sz="3200" dirty="0">
                <a:solidFill>
                  <a:srgbClr val="6B4423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1</a:t>
            </a:r>
            <a:r>
              <a:rPr lang="ko-KR" altLang="en-US" sz="3200" dirty="0">
                <a:solidFill>
                  <a:srgbClr val="6B4423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차 결과</a:t>
            </a:r>
            <a:endParaRPr lang="en-US" sz="3200" dirty="0">
              <a:solidFill>
                <a:srgbClr val="6B4423"/>
              </a:solidFill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CB650E3-7D5F-71B0-120A-A840C9C5B00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310986" y="995378"/>
            <a:ext cx="6281304" cy="4063819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27638939-47EF-2793-44FA-1B6F2476A8F0}"/>
              </a:ext>
            </a:extLst>
          </p:cNvPr>
          <p:cNvSpPr/>
          <p:nvPr/>
        </p:nvSpPr>
        <p:spPr>
          <a:xfrm>
            <a:off x="5786710" y="2440132"/>
            <a:ext cx="878963" cy="2450522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8455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1EFB21E-6573-5850-EBCF-AB7CD014C1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0">
            <a:extLst>
              <a:ext uri="{FF2B5EF4-FFF2-40B4-BE49-F238E27FC236}">
                <a16:creationId xmlns:a16="http://schemas.microsoft.com/office/drawing/2014/main" id="{FF74CDB5-5CE5-D31F-EE26-C94B288F93A1}"/>
              </a:ext>
            </a:extLst>
          </p:cNvPr>
          <p:cNvSpPr/>
          <p:nvPr/>
        </p:nvSpPr>
        <p:spPr>
          <a:xfrm>
            <a:off x="285750" y="304800"/>
            <a:ext cx="4381691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spcAft>
                <a:spcPts val="600"/>
              </a:spcAft>
              <a:buNone/>
            </a:pPr>
            <a:r>
              <a:rPr lang="en-US" sz="3200" dirty="0">
                <a:solidFill>
                  <a:srgbClr val="6B4423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1</a:t>
            </a:r>
            <a:r>
              <a:rPr lang="ko-KR" altLang="en-US" sz="3200" dirty="0">
                <a:solidFill>
                  <a:srgbClr val="6B4423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차 결과</a:t>
            </a:r>
            <a:endParaRPr lang="en-US" sz="3200" dirty="0">
              <a:solidFill>
                <a:srgbClr val="6B4423"/>
              </a:solidFill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E55216DF-90EA-3D4C-6559-34075799E989}"/>
              </a:ext>
            </a:extLst>
          </p:cNvPr>
          <p:cNvGrpSpPr/>
          <p:nvPr/>
        </p:nvGrpSpPr>
        <p:grpSpPr>
          <a:xfrm>
            <a:off x="1848812" y="3722964"/>
            <a:ext cx="5396347" cy="385763"/>
            <a:chOff x="1676399" y="1435674"/>
            <a:chExt cx="5396347" cy="385763"/>
          </a:xfrm>
        </p:grpSpPr>
        <p:sp>
          <p:nvSpPr>
            <p:cNvPr id="18" name="평행 사변형 17">
              <a:extLst>
                <a:ext uri="{FF2B5EF4-FFF2-40B4-BE49-F238E27FC236}">
                  <a16:creationId xmlns:a16="http://schemas.microsoft.com/office/drawing/2014/main" id="{9D6BE39B-4211-339D-AD0E-66851857EDCD}"/>
                </a:ext>
              </a:extLst>
            </p:cNvPr>
            <p:cNvSpPr/>
            <p:nvPr/>
          </p:nvSpPr>
          <p:spPr>
            <a:xfrm>
              <a:off x="1738746" y="1564262"/>
              <a:ext cx="5334000" cy="257175"/>
            </a:xfrm>
            <a:prstGeom prst="parallelogram">
              <a:avLst/>
            </a:prstGeom>
            <a:solidFill>
              <a:srgbClr val="ED7D31">
                <a:alpha val="41961"/>
              </a:srgbClr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19" name="평행 사변형 18">
              <a:extLst>
                <a:ext uri="{FF2B5EF4-FFF2-40B4-BE49-F238E27FC236}">
                  <a16:creationId xmlns:a16="http://schemas.microsoft.com/office/drawing/2014/main" id="{2820578B-1C33-0BC1-A17F-CC2325A7BE53}"/>
                </a:ext>
              </a:extLst>
            </p:cNvPr>
            <p:cNvSpPr/>
            <p:nvPr/>
          </p:nvSpPr>
          <p:spPr>
            <a:xfrm>
              <a:off x="1676399" y="1435674"/>
              <a:ext cx="5334000" cy="314545"/>
            </a:xfrm>
            <a:prstGeom prst="parallelogram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</p:grpSp>
      <p:sp>
        <p:nvSpPr>
          <p:cNvPr id="20" name="Text 3">
            <a:extLst>
              <a:ext uri="{FF2B5EF4-FFF2-40B4-BE49-F238E27FC236}">
                <a16:creationId xmlns:a16="http://schemas.microsoft.com/office/drawing/2014/main" id="{5F06B336-21EF-0DD7-F584-2068E4FD8677}"/>
              </a:ext>
            </a:extLst>
          </p:cNvPr>
          <p:cNvSpPr/>
          <p:nvPr/>
        </p:nvSpPr>
        <p:spPr>
          <a:xfrm>
            <a:off x="2026231" y="3771453"/>
            <a:ext cx="5032662" cy="2571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680"/>
              </a:lnSpc>
              <a:spcAft>
                <a:spcPts val="300"/>
              </a:spcAft>
            </a:pPr>
            <a:r>
              <a:rPr lang="ko-KR" altLang="en-US" sz="1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날씨가 일별로 동일해 정확도가 낮음</a:t>
            </a:r>
            <a:endParaRPr lang="en-US" altLang="ko-KR" sz="16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836A7E7F-2F5C-884F-2BA8-9AB3E77B291B}"/>
              </a:ext>
            </a:extLst>
          </p:cNvPr>
          <p:cNvGrpSpPr/>
          <p:nvPr/>
        </p:nvGrpSpPr>
        <p:grpSpPr>
          <a:xfrm>
            <a:off x="1848812" y="4404448"/>
            <a:ext cx="5396347" cy="385763"/>
            <a:chOff x="1676399" y="1435674"/>
            <a:chExt cx="5396347" cy="385763"/>
          </a:xfrm>
        </p:grpSpPr>
        <p:sp>
          <p:nvSpPr>
            <p:cNvPr id="24" name="평행 사변형 23">
              <a:extLst>
                <a:ext uri="{FF2B5EF4-FFF2-40B4-BE49-F238E27FC236}">
                  <a16:creationId xmlns:a16="http://schemas.microsoft.com/office/drawing/2014/main" id="{F3ED769D-AD64-B34A-7411-65BA8E6DF5B5}"/>
                </a:ext>
              </a:extLst>
            </p:cNvPr>
            <p:cNvSpPr/>
            <p:nvPr/>
          </p:nvSpPr>
          <p:spPr>
            <a:xfrm>
              <a:off x="1738746" y="1564262"/>
              <a:ext cx="5334000" cy="257175"/>
            </a:xfrm>
            <a:prstGeom prst="parallelogram">
              <a:avLst/>
            </a:prstGeom>
            <a:solidFill>
              <a:srgbClr val="ED7D31">
                <a:alpha val="41961"/>
              </a:srgbClr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25" name="평행 사변형 24">
              <a:extLst>
                <a:ext uri="{FF2B5EF4-FFF2-40B4-BE49-F238E27FC236}">
                  <a16:creationId xmlns:a16="http://schemas.microsoft.com/office/drawing/2014/main" id="{E0472208-AD4A-9918-EADE-0C8E63D9AD12}"/>
                </a:ext>
              </a:extLst>
            </p:cNvPr>
            <p:cNvSpPr/>
            <p:nvPr/>
          </p:nvSpPr>
          <p:spPr>
            <a:xfrm>
              <a:off x="1676399" y="1435674"/>
              <a:ext cx="5334000" cy="314545"/>
            </a:xfrm>
            <a:prstGeom prst="parallelogram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</p:grpSp>
      <p:sp>
        <p:nvSpPr>
          <p:cNvPr id="26" name="Text 3">
            <a:extLst>
              <a:ext uri="{FF2B5EF4-FFF2-40B4-BE49-F238E27FC236}">
                <a16:creationId xmlns:a16="http://schemas.microsoft.com/office/drawing/2014/main" id="{362560DE-EA83-9476-2509-E1FCB4284EDF}"/>
              </a:ext>
            </a:extLst>
          </p:cNvPr>
          <p:cNvSpPr/>
          <p:nvPr/>
        </p:nvSpPr>
        <p:spPr>
          <a:xfrm>
            <a:off x="2026231" y="4452937"/>
            <a:ext cx="5156582" cy="2571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680"/>
              </a:lnSpc>
              <a:spcAft>
                <a:spcPts val="300"/>
              </a:spcAft>
            </a:pPr>
            <a:r>
              <a:rPr lang="ko-KR" altLang="en-US" sz="1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정확도를 높이기 위해 지역별 날씨와 매출건수 데이터를 추가</a:t>
            </a:r>
            <a:endParaRPr lang="en-US" altLang="ko-KR" sz="16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8A258E8-E076-BE35-BD9A-7019665EAD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1159" y="989004"/>
            <a:ext cx="5085449" cy="254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192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7ACC18F-205D-B596-1398-29ED875FC9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2">
            <a:extLst>
              <a:ext uri="{FF2B5EF4-FFF2-40B4-BE49-F238E27FC236}">
                <a16:creationId xmlns:a16="http://schemas.microsoft.com/office/drawing/2014/main" id="{24545BF6-40A7-15FD-7DE3-B7D3931B1F4D}"/>
              </a:ext>
            </a:extLst>
          </p:cNvPr>
          <p:cNvSpPr/>
          <p:nvPr/>
        </p:nvSpPr>
        <p:spPr>
          <a:xfrm>
            <a:off x="1047750" y="1300163"/>
            <a:ext cx="76200" cy="76200"/>
          </a:xfrm>
          <a:prstGeom prst="roundRect">
            <a:avLst>
              <a:gd name="adj" fmla="val 1200000"/>
            </a:avLst>
          </a:prstGeom>
          <a:solidFill>
            <a:srgbClr val="D4A574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5" name="Text 3">
            <a:extLst>
              <a:ext uri="{FF2B5EF4-FFF2-40B4-BE49-F238E27FC236}">
                <a16:creationId xmlns:a16="http://schemas.microsoft.com/office/drawing/2014/main" id="{C68AA16F-4090-D365-86E3-500C64581165}"/>
              </a:ext>
            </a:extLst>
          </p:cNvPr>
          <p:cNvSpPr/>
          <p:nvPr/>
        </p:nvSpPr>
        <p:spPr>
          <a:xfrm>
            <a:off x="1319646" y="1117020"/>
            <a:ext cx="4187532" cy="37216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프로젝트 배경</a:t>
            </a:r>
            <a:endParaRPr lang="en-US" altLang="ko-KR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데이터개요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분석 흐름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상관관계 분석 결과</a:t>
            </a:r>
            <a:endParaRPr lang="en-US" altLang="ko-KR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모델 설계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예측 결과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최종 결과</a:t>
            </a:r>
            <a:endParaRPr lang="en-US" altLang="ko-KR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예시</a:t>
            </a:r>
            <a:endParaRPr lang="en-US" altLang="ko-KR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0" indent="0" algn="l">
              <a:lnSpc>
                <a:spcPts val="2025"/>
              </a:lnSpc>
              <a:buNone/>
            </a:pPr>
            <a:endParaRPr lang="en-US" sz="135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6" name="Text 0">
            <a:extLst>
              <a:ext uri="{FF2B5EF4-FFF2-40B4-BE49-F238E27FC236}">
                <a16:creationId xmlns:a16="http://schemas.microsoft.com/office/drawing/2014/main" id="{6F168CB8-657A-B2A7-C5B6-34EB18ADD9DD}"/>
              </a:ext>
            </a:extLst>
          </p:cNvPr>
          <p:cNvSpPr/>
          <p:nvPr/>
        </p:nvSpPr>
        <p:spPr>
          <a:xfrm>
            <a:off x="285750" y="304800"/>
            <a:ext cx="4381691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spcAft>
                <a:spcPts val="600"/>
              </a:spcAft>
              <a:buNone/>
            </a:pPr>
            <a:r>
              <a:rPr lang="ko-KR" altLang="en-US" sz="3200" b="1" dirty="0">
                <a:solidFill>
                  <a:srgbClr val="6B4423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목차</a:t>
            </a:r>
            <a:endParaRPr lang="en-US" sz="3200" dirty="0"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sp>
        <p:nvSpPr>
          <p:cNvPr id="7" name="Text 2">
            <a:extLst>
              <a:ext uri="{FF2B5EF4-FFF2-40B4-BE49-F238E27FC236}">
                <a16:creationId xmlns:a16="http://schemas.microsoft.com/office/drawing/2014/main" id="{6241B7A6-6A76-2748-6017-4A3268BE04C1}"/>
              </a:ext>
            </a:extLst>
          </p:cNvPr>
          <p:cNvSpPr/>
          <p:nvPr/>
        </p:nvSpPr>
        <p:spPr>
          <a:xfrm>
            <a:off x="1040246" y="1759126"/>
            <a:ext cx="76200" cy="76200"/>
          </a:xfrm>
          <a:prstGeom prst="roundRect">
            <a:avLst>
              <a:gd name="adj" fmla="val 1200000"/>
            </a:avLst>
          </a:prstGeom>
          <a:solidFill>
            <a:srgbClr val="D4A574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8" name="Text 2">
            <a:extLst>
              <a:ext uri="{FF2B5EF4-FFF2-40B4-BE49-F238E27FC236}">
                <a16:creationId xmlns:a16="http://schemas.microsoft.com/office/drawing/2014/main" id="{0A15B49F-7AEF-D946-91DA-0FAB3AF9B6E9}"/>
              </a:ext>
            </a:extLst>
          </p:cNvPr>
          <p:cNvSpPr/>
          <p:nvPr/>
        </p:nvSpPr>
        <p:spPr>
          <a:xfrm>
            <a:off x="1040246" y="2251703"/>
            <a:ext cx="76200" cy="76200"/>
          </a:xfrm>
          <a:prstGeom prst="roundRect">
            <a:avLst>
              <a:gd name="adj" fmla="val 1200000"/>
            </a:avLst>
          </a:prstGeom>
          <a:solidFill>
            <a:srgbClr val="D4A574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9" name="Text 2">
            <a:extLst>
              <a:ext uri="{FF2B5EF4-FFF2-40B4-BE49-F238E27FC236}">
                <a16:creationId xmlns:a16="http://schemas.microsoft.com/office/drawing/2014/main" id="{EA364B64-36DE-3B1D-7E15-57B02F558B25}"/>
              </a:ext>
            </a:extLst>
          </p:cNvPr>
          <p:cNvSpPr/>
          <p:nvPr/>
        </p:nvSpPr>
        <p:spPr>
          <a:xfrm>
            <a:off x="1047750" y="2718295"/>
            <a:ext cx="76200" cy="76200"/>
          </a:xfrm>
          <a:prstGeom prst="roundRect">
            <a:avLst>
              <a:gd name="adj" fmla="val 1200000"/>
            </a:avLst>
          </a:prstGeom>
          <a:solidFill>
            <a:srgbClr val="D4A574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0" name="Text 2">
            <a:extLst>
              <a:ext uri="{FF2B5EF4-FFF2-40B4-BE49-F238E27FC236}">
                <a16:creationId xmlns:a16="http://schemas.microsoft.com/office/drawing/2014/main" id="{CC795336-AC4B-F3A1-BCC7-0505FDB8C15B}"/>
              </a:ext>
            </a:extLst>
          </p:cNvPr>
          <p:cNvSpPr/>
          <p:nvPr/>
        </p:nvSpPr>
        <p:spPr>
          <a:xfrm>
            <a:off x="1054760" y="3170938"/>
            <a:ext cx="76200" cy="76200"/>
          </a:xfrm>
          <a:prstGeom prst="roundRect">
            <a:avLst>
              <a:gd name="adj" fmla="val 1200000"/>
            </a:avLst>
          </a:prstGeom>
          <a:solidFill>
            <a:srgbClr val="D4A574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1" name="Text 2">
            <a:extLst>
              <a:ext uri="{FF2B5EF4-FFF2-40B4-BE49-F238E27FC236}">
                <a16:creationId xmlns:a16="http://schemas.microsoft.com/office/drawing/2014/main" id="{E831B992-2793-1B1A-02B9-0FFDB2F775E3}"/>
              </a:ext>
            </a:extLst>
          </p:cNvPr>
          <p:cNvSpPr/>
          <p:nvPr/>
        </p:nvSpPr>
        <p:spPr>
          <a:xfrm>
            <a:off x="1047750" y="3598264"/>
            <a:ext cx="76200" cy="76200"/>
          </a:xfrm>
          <a:prstGeom prst="roundRect">
            <a:avLst>
              <a:gd name="adj" fmla="val 1200000"/>
            </a:avLst>
          </a:prstGeom>
          <a:solidFill>
            <a:srgbClr val="D4A574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2" name="Text 2">
            <a:extLst>
              <a:ext uri="{FF2B5EF4-FFF2-40B4-BE49-F238E27FC236}">
                <a16:creationId xmlns:a16="http://schemas.microsoft.com/office/drawing/2014/main" id="{AB789A38-30FE-11CC-DE21-6405B7F59900}"/>
              </a:ext>
            </a:extLst>
          </p:cNvPr>
          <p:cNvSpPr/>
          <p:nvPr/>
        </p:nvSpPr>
        <p:spPr>
          <a:xfrm>
            <a:off x="1052945" y="4061626"/>
            <a:ext cx="76200" cy="76200"/>
          </a:xfrm>
          <a:prstGeom prst="roundRect">
            <a:avLst>
              <a:gd name="adj" fmla="val 1200000"/>
            </a:avLst>
          </a:prstGeom>
          <a:solidFill>
            <a:srgbClr val="D4A574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3" name="Text 2">
            <a:extLst>
              <a:ext uri="{FF2B5EF4-FFF2-40B4-BE49-F238E27FC236}">
                <a16:creationId xmlns:a16="http://schemas.microsoft.com/office/drawing/2014/main" id="{48F0ED8F-F299-91E7-5B8F-83E1DC0EEDF0}"/>
              </a:ext>
            </a:extLst>
          </p:cNvPr>
          <p:cNvSpPr/>
          <p:nvPr/>
        </p:nvSpPr>
        <p:spPr>
          <a:xfrm>
            <a:off x="1045029" y="4507687"/>
            <a:ext cx="76200" cy="76200"/>
          </a:xfrm>
          <a:prstGeom prst="roundRect">
            <a:avLst>
              <a:gd name="adj" fmla="val 1200000"/>
            </a:avLst>
          </a:prstGeom>
          <a:solidFill>
            <a:srgbClr val="D4A574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72305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5B3258A-9667-15F2-7988-1F06AE1D09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0">
            <a:extLst>
              <a:ext uri="{FF2B5EF4-FFF2-40B4-BE49-F238E27FC236}">
                <a16:creationId xmlns:a16="http://schemas.microsoft.com/office/drawing/2014/main" id="{32970564-23F6-C28D-1DFE-4675E33F3926}"/>
              </a:ext>
            </a:extLst>
          </p:cNvPr>
          <p:cNvSpPr/>
          <p:nvPr/>
        </p:nvSpPr>
        <p:spPr>
          <a:xfrm>
            <a:off x="285750" y="304800"/>
            <a:ext cx="4381691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spcAft>
                <a:spcPts val="600"/>
              </a:spcAft>
              <a:buNone/>
            </a:pPr>
            <a:r>
              <a:rPr lang="en-US" altLang="ko-KR" sz="3200" dirty="0">
                <a:solidFill>
                  <a:srgbClr val="6B4423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2</a:t>
            </a:r>
            <a:r>
              <a:rPr lang="ko-KR" altLang="en-US" sz="3200" dirty="0">
                <a:solidFill>
                  <a:srgbClr val="6B4423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차 결과</a:t>
            </a:r>
            <a:endParaRPr lang="en-US" sz="3200" dirty="0">
              <a:solidFill>
                <a:srgbClr val="6B4423"/>
              </a:solidFill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9A8EF6A-5DA0-3B27-3092-FDEFA86B24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50" y="1363419"/>
            <a:ext cx="8386997" cy="3475281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29FA5FE8-1E76-45E7-CF77-F10F947E3283}"/>
              </a:ext>
            </a:extLst>
          </p:cNvPr>
          <p:cNvSpPr/>
          <p:nvPr/>
        </p:nvSpPr>
        <p:spPr>
          <a:xfrm>
            <a:off x="5300330" y="4242391"/>
            <a:ext cx="196703" cy="35634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D16E64E-9D88-B907-F57F-0B84C483BF53}"/>
              </a:ext>
            </a:extLst>
          </p:cNvPr>
          <p:cNvSpPr/>
          <p:nvPr/>
        </p:nvSpPr>
        <p:spPr>
          <a:xfrm>
            <a:off x="7605823" y="3631020"/>
            <a:ext cx="196703" cy="9677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973760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17E3E75-C9DA-739D-5641-45FE2807B9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0">
            <a:extLst>
              <a:ext uri="{FF2B5EF4-FFF2-40B4-BE49-F238E27FC236}">
                <a16:creationId xmlns:a16="http://schemas.microsoft.com/office/drawing/2014/main" id="{D143297F-0A96-851A-CDE2-987DFAEB90CA}"/>
              </a:ext>
            </a:extLst>
          </p:cNvPr>
          <p:cNvSpPr/>
          <p:nvPr/>
        </p:nvSpPr>
        <p:spPr>
          <a:xfrm>
            <a:off x="285750" y="304800"/>
            <a:ext cx="4381691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spcAft>
                <a:spcPts val="600"/>
              </a:spcAft>
              <a:buNone/>
            </a:pPr>
            <a:r>
              <a:rPr lang="en-US" altLang="ko-KR" sz="3200" dirty="0">
                <a:solidFill>
                  <a:srgbClr val="6B4423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2</a:t>
            </a:r>
            <a:r>
              <a:rPr lang="ko-KR" altLang="en-US" sz="3200" dirty="0">
                <a:solidFill>
                  <a:srgbClr val="6B4423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차 결과</a:t>
            </a:r>
            <a:endParaRPr lang="en-US" sz="3200" dirty="0">
              <a:solidFill>
                <a:srgbClr val="6B4423"/>
              </a:solidFill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5645DF5-5DE4-EE39-6C55-06705320C2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329" y="1061604"/>
            <a:ext cx="4869012" cy="391217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0B67F1F-C38F-44C6-6982-F22B5C07E75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240289" y="1061604"/>
            <a:ext cx="4687232" cy="3912178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FB48E174-4565-BE0F-2E20-A922503F4E8A}"/>
              </a:ext>
            </a:extLst>
          </p:cNvPr>
          <p:cNvSpPr/>
          <p:nvPr/>
        </p:nvSpPr>
        <p:spPr>
          <a:xfrm>
            <a:off x="361950" y="1440871"/>
            <a:ext cx="1418359" cy="22167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A7F22D4-771D-9830-4060-FCD45FE1AFCD}"/>
              </a:ext>
            </a:extLst>
          </p:cNvPr>
          <p:cNvSpPr/>
          <p:nvPr/>
        </p:nvSpPr>
        <p:spPr>
          <a:xfrm>
            <a:off x="4390161" y="1447797"/>
            <a:ext cx="1418359" cy="22167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954C14C-E3B6-A09D-DD21-3985318E316C}"/>
              </a:ext>
            </a:extLst>
          </p:cNvPr>
          <p:cNvSpPr/>
          <p:nvPr/>
        </p:nvSpPr>
        <p:spPr>
          <a:xfrm>
            <a:off x="1643495" y="1950026"/>
            <a:ext cx="2746666" cy="273281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0DF2C65-0AD7-D8E5-6820-7451A0230A00}"/>
              </a:ext>
            </a:extLst>
          </p:cNvPr>
          <p:cNvSpPr/>
          <p:nvPr/>
        </p:nvSpPr>
        <p:spPr>
          <a:xfrm>
            <a:off x="5653455" y="1950026"/>
            <a:ext cx="2984854" cy="273281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6615EFC-FB10-9973-77A6-75775CECBC6B}"/>
              </a:ext>
            </a:extLst>
          </p:cNvPr>
          <p:cNvSpPr txBox="1"/>
          <p:nvPr/>
        </p:nvSpPr>
        <p:spPr>
          <a:xfrm>
            <a:off x="3578008" y="2565167"/>
            <a:ext cx="16909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????</a:t>
            </a:r>
            <a:endParaRPr lang="ko-KR" altLang="en-US" sz="4400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39174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DFB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0">
            <a:extLst>
              <a:ext uri="{FF2B5EF4-FFF2-40B4-BE49-F238E27FC236}">
                <a16:creationId xmlns:a16="http://schemas.microsoft.com/office/drawing/2014/main" id="{B02B0063-1032-48D6-EFAF-1E0AF646F7F4}"/>
              </a:ext>
            </a:extLst>
          </p:cNvPr>
          <p:cNvSpPr/>
          <p:nvPr/>
        </p:nvSpPr>
        <p:spPr>
          <a:xfrm>
            <a:off x="285750" y="304800"/>
            <a:ext cx="4381691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spcAft>
                <a:spcPts val="600"/>
              </a:spcAft>
              <a:buNone/>
            </a:pPr>
            <a:r>
              <a:rPr lang="en-US" altLang="ko-KR" sz="3200" dirty="0">
                <a:solidFill>
                  <a:srgbClr val="6B4423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2</a:t>
            </a:r>
            <a:r>
              <a:rPr lang="ko-KR" altLang="en-US" sz="3200" dirty="0">
                <a:solidFill>
                  <a:srgbClr val="6B4423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차 결과</a:t>
            </a:r>
            <a:endParaRPr lang="en-US" sz="3200" dirty="0">
              <a:solidFill>
                <a:srgbClr val="6B4423"/>
              </a:solidFill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CFEA4663-A613-4F9A-8322-8CBCD85817D0}"/>
              </a:ext>
            </a:extLst>
          </p:cNvPr>
          <p:cNvGrpSpPr/>
          <p:nvPr/>
        </p:nvGrpSpPr>
        <p:grpSpPr>
          <a:xfrm>
            <a:off x="913628" y="2012256"/>
            <a:ext cx="5396347" cy="385763"/>
            <a:chOff x="1676399" y="1435674"/>
            <a:chExt cx="5396347" cy="385763"/>
          </a:xfrm>
        </p:grpSpPr>
        <p:sp>
          <p:nvSpPr>
            <p:cNvPr id="18" name="평행 사변형 17">
              <a:extLst>
                <a:ext uri="{FF2B5EF4-FFF2-40B4-BE49-F238E27FC236}">
                  <a16:creationId xmlns:a16="http://schemas.microsoft.com/office/drawing/2014/main" id="{76A63FCC-F7AF-D7FC-7059-CC970B5B53FE}"/>
                </a:ext>
              </a:extLst>
            </p:cNvPr>
            <p:cNvSpPr/>
            <p:nvPr/>
          </p:nvSpPr>
          <p:spPr>
            <a:xfrm>
              <a:off x="1738746" y="1564262"/>
              <a:ext cx="5334000" cy="257175"/>
            </a:xfrm>
            <a:prstGeom prst="parallelogram">
              <a:avLst/>
            </a:prstGeom>
            <a:solidFill>
              <a:srgbClr val="ED7D31">
                <a:alpha val="41961"/>
              </a:srgbClr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19" name="평행 사변형 18">
              <a:extLst>
                <a:ext uri="{FF2B5EF4-FFF2-40B4-BE49-F238E27FC236}">
                  <a16:creationId xmlns:a16="http://schemas.microsoft.com/office/drawing/2014/main" id="{D2104E83-3FF9-B3A1-6720-01A45CD539EA}"/>
                </a:ext>
              </a:extLst>
            </p:cNvPr>
            <p:cNvSpPr/>
            <p:nvPr/>
          </p:nvSpPr>
          <p:spPr>
            <a:xfrm>
              <a:off x="1676399" y="1435674"/>
              <a:ext cx="5334000" cy="314545"/>
            </a:xfrm>
            <a:prstGeom prst="parallelogram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</p:grpSp>
      <p:sp>
        <p:nvSpPr>
          <p:cNvPr id="20" name="Text 3">
            <a:extLst>
              <a:ext uri="{FF2B5EF4-FFF2-40B4-BE49-F238E27FC236}">
                <a16:creationId xmlns:a16="http://schemas.microsoft.com/office/drawing/2014/main" id="{530A089A-80D0-8270-CD2F-70CCC2F5FBDA}"/>
              </a:ext>
            </a:extLst>
          </p:cNvPr>
          <p:cNvSpPr/>
          <p:nvPr/>
        </p:nvSpPr>
        <p:spPr>
          <a:xfrm>
            <a:off x="1091047" y="2060745"/>
            <a:ext cx="5032662" cy="2571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680"/>
              </a:lnSpc>
              <a:spcAft>
                <a:spcPts val="300"/>
              </a:spcAft>
            </a:pPr>
            <a:r>
              <a:rPr lang="ko-KR" altLang="en-US" sz="1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일마다 예상매출액이 다르지만 구와 동 예상매출액이 같음</a:t>
            </a:r>
            <a:endParaRPr lang="en-US" altLang="ko-KR" sz="16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40679296-8F56-2C7B-D451-465AFDC83C7A}"/>
              </a:ext>
            </a:extLst>
          </p:cNvPr>
          <p:cNvGrpSpPr/>
          <p:nvPr/>
        </p:nvGrpSpPr>
        <p:grpSpPr>
          <a:xfrm>
            <a:off x="913628" y="2693740"/>
            <a:ext cx="5396347" cy="385763"/>
            <a:chOff x="1676399" y="1435674"/>
            <a:chExt cx="5396347" cy="385763"/>
          </a:xfrm>
        </p:grpSpPr>
        <p:sp>
          <p:nvSpPr>
            <p:cNvPr id="24" name="평행 사변형 23">
              <a:extLst>
                <a:ext uri="{FF2B5EF4-FFF2-40B4-BE49-F238E27FC236}">
                  <a16:creationId xmlns:a16="http://schemas.microsoft.com/office/drawing/2014/main" id="{D6D90221-CB03-C06A-C6C4-FD776744098F}"/>
                </a:ext>
              </a:extLst>
            </p:cNvPr>
            <p:cNvSpPr/>
            <p:nvPr/>
          </p:nvSpPr>
          <p:spPr>
            <a:xfrm>
              <a:off x="1738746" y="1564262"/>
              <a:ext cx="5334000" cy="257175"/>
            </a:xfrm>
            <a:prstGeom prst="parallelogram">
              <a:avLst/>
            </a:prstGeom>
            <a:solidFill>
              <a:srgbClr val="ED7D31">
                <a:alpha val="41961"/>
              </a:srgbClr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25" name="평행 사변형 24">
              <a:extLst>
                <a:ext uri="{FF2B5EF4-FFF2-40B4-BE49-F238E27FC236}">
                  <a16:creationId xmlns:a16="http://schemas.microsoft.com/office/drawing/2014/main" id="{39AAE4EF-A49E-FDDD-1962-C87845FC57E9}"/>
                </a:ext>
              </a:extLst>
            </p:cNvPr>
            <p:cNvSpPr/>
            <p:nvPr/>
          </p:nvSpPr>
          <p:spPr>
            <a:xfrm>
              <a:off x="1676399" y="1435674"/>
              <a:ext cx="5334000" cy="314545"/>
            </a:xfrm>
            <a:prstGeom prst="parallelogram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</p:grpSp>
      <p:sp>
        <p:nvSpPr>
          <p:cNvPr id="26" name="Text 3">
            <a:extLst>
              <a:ext uri="{FF2B5EF4-FFF2-40B4-BE49-F238E27FC236}">
                <a16:creationId xmlns:a16="http://schemas.microsoft.com/office/drawing/2014/main" id="{F641D5AF-AE0E-C43E-FBDD-C0089031923F}"/>
              </a:ext>
            </a:extLst>
          </p:cNvPr>
          <p:cNvSpPr/>
          <p:nvPr/>
        </p:nvSpPr>
        <p:spPr>
          <a:xfrm>
            <a:off x="1091046" y="2742229"/>
            <a:ext cx="5156581" cy="2571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680"/>
              </a:lnSpc>
              <a:spcAft>
                <a:spcPts val="300"/>
              </a:spcAft>
            </a:pPr>
            <a:r>
              <a:rPr lang="ko-KR" altLang="en-US" sz="1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원인은 위치에 따른 학습 및 데이터 부족으로 정확도 낮음</a:t>
            </a:r>
            <a:endParaRPr lang="en-US" altLang="ko-KR" sz="16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7F24D135-67C7-18E9-822B-6B17D0B20EB9}"/>
              </a:ext>
            </a:extLst>
          </p:cNvPr>
          <p:cNvGrpSpPr/>
          <p:nvPr/>
        </p:nvGrpSpPr>
        <p:grpSpPr>
          <a:xfrm>
            <a:off x="913628" y="3375224"/>
            <a:ext cx="5396347" cy="385763"/>
            <a:chOff x="1676399" y="1435674"/>
            <a:chExt cx="5396347" cy="385763"/>
          </a:xfrm>
        </p:grpSpPr>
        <p:sp>
          <p:nvSpPr>
            <p:cNvPr id="3" name="평행 사변형 2">
              <a:extLst>
                <a:ext uri="{FF2B5EF4-FFF2-40B4-BE49-F238E27FC236}">
                  <a16:creationId xmlns:a16="http://schemas.microsoft.com/office/drawing/2014/main" id="{B46799AE-D2AF-3E18-D5EF-FDE1B8E95553}"/>
                </a:ext>
              </a:extLst>
            </p:cNvPr>
            <p:cNvSpPr/>
            <p:nvPr/>
          </p:nvSpPr>
          <p:spPr>
            <a:xfrm>
              <a:off x="1738746" y="1564262"/>
              <a:ext cx="5334000" cy="257175"/>
            </a:xfrm>
            <a:prstGeom prst="parallelogram">
              <a:avLst/>
            </a:prstGeom>
            <a:solidFill>
              <a:srgbClr val="ED7D31">
                <a:alpha val="41961"/>
              </a:srgbClr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4" name="평행 사변형 3">
              <a:extLst>
                <a:ext uri="{FF2B5EF4-FFF2-40B4-BE49-F238E27FC236}">
                  <a16:creationId xmlns:a16="http://schemas.microsoft.com/office/drawing/2014/main" id="{B261D415-840A-E901-DE75-65B2E9E6D11F}"/>
                </a:ext>
              </a:extLst>
            </p:cNvPr>
            <p:cNvSpPr/>
            <p:nvPr/>
          </p:nvSpPr>
          <p:spPr>
            <a:xfrm>
              <a:off x="1676399" y="1435674"/>
              <a:ext cx="5334000" cy="314545"/>
            </a:xfrm>
            <a:prstGeom prst="parallelogram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</p:grpSp>
      <p:sp>
        <p:nvSpPr>
          <p:cNvPr id="5" name="Text 3">
            <a:extLst>
              <a:ext uri="{FF2B5EF4-FFF2-40B4-BE49-F238E27FC236}">
                <a16:creationId xmlns:a16="http://schemas.microsoft.com/office/drawing/2014/main" id="{C3642B5F-B13F-1330-62DE-005CF30652EB}"/>
              </a:ext>
            </a:extLst>
          </p:cNvPr>
          <p:cNvSpPr/>
          <p:nvPr/>
        </p:nvSpPr>
        <p:spPr>
          <a:xfrm>
            <a:off x="1091046" y="3423713"/>
            <a:ext cx="5156581" cy="2571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680"/>
              </a:lnSpc>
              <a:spcAft>
                <a:spcPts val="300"/>
              </a:spcAft>
            </a:pPr>
            <a:r>
              <a:rPr lang="ko-KR" altLang="en-US" sz="1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지역데이터와 각 시간대 날씨데이터를 학습에 추가</a:t>
            </a:r>
            <a:endParaRPr lang="en-US" altLang="ko-KR" sz="16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6" grpId="0" animBg="1"/>
      <p:bldP spid="5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C3150E5-B0A4-D57D-8FDD-401C48B827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0">
            <a:extLst>
              <a:ext uri="{FF2B5EF4-FFF2-40B4-BE49-F238E27FC236}">
                <a16:creationId xmlns:a16="http://schemas.microsoft.com/office/drawing/2014/main" id="{C4558299-27A2-51D3-2E7C-F62854DBA90D}"/>
              </a:ext>
            </a:extLst>
          </p:cNvPr>
          <p:cNvSpPr/>
          <p:nvPr/>
        </p:nvSpPr>
        <p:spPr>
          <a:xfrm>
            <a:off x="285750" y="304800"/>
            <a:ext cx="4381691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spcAft>
                <a:spcPts val="600"/>
              </a:spcAft>
              <a:buNone/>
            </a:pPr>
            <a:r>
              <a:rPr lang="ko-KR" altLang="en-US" sz="3200" dirty="0">
                <a:solidFill>
                  <a:srgbClr val="6B4423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최종 결과</a:t>
            </a:r>
            <a:endParaRPr lang="en-US" sz="3200" dirty="0">
              <a:solidFill>
                <a:srgbClr val="6B4423"/>
              </a:solidFill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AF5C23B-D26A-CDF1-1ECD-CF1C5EE032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884" y="1901115"/>
            <a:ext cx="7526232" cy="2037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8665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72AA496-1BAB-F31A-5421-872B1D5F6B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0">
            <a:extLst>
              <a:ext uri="{FF2B5EF4-FFF2-40B4-BE49-F238E27FC236}">
                <a16:creationId xmlns:a16="http://schemas.microsoft.com/office/drawing/2014/main" id="{70176F7D-2264-BA78-A0B8-986CC4FC4FDA}"/>
              </a:ext>
            </a:extLst>
          </p:cNvPr>
          <p:cNvSpPr/>
          <p:nvPr/>
        </p:nvSpPr>
        <p:spPr>
          <a:xfrm>
            <a:off x="285750" y="304800"/>
            <a:ext cx="4381691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spcAft>
                <a:spcPts val="600"/>
              </a:spcAft>
              <a:buNone/>
            </a:pPr>
            <a:r>
              <a:rPr lang="ko-KR" altLang="en-US" sz="3200" dirty="0">
                <a:solidFill>
                  <a:srgbClr val="6B4423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웹서비스 소개 </a:t>
            </a:r>
            <a:r>
              <a:rPr lang="en-US" altLang="ko-KR" sz="3200" dirty="0">
                <a:solidFill>
                  <a:srgbClr val="6B4423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: </a:t>
            </a:r>
            <a:r>
              <a:rPr lang="ko-KR" altLang="en-US" sz="3200" dirty="0">
                <a:solidFill>
                  <a:srgbClr val="6B4423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최초화면</a:t>
            </a:r>
            <a:endParaRPr lang="en-US" sz="3200" dirty="0">
              <a:solidFill>
                <a:srgbClr val="6B4423"/>
              </a:solidFill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66FE2B3-DD63-09B6-5765-2801D3A9D0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703" y="984921"/>
            <a:ext cx="7229475" cy="4031823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805C39AD-1B6C-A156-C5E4-CC737706AF20}"/>
              </a:ext>
            </a:extLst>
          </p:cNvPr>
          <p:cNvSpPr/>
          <p:nvPr/>
        </p:nvSpPr>
        <p:spPr>
          <a:xfrm>
            <a:off x="3491776" y="1819325"/>
            <a:ext cx="2349962" cy="98546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F8575265-F133-D529-D448-2EE8D2C35081}"/>
              </a:ext>
            </a:extLst>
          </p:cNvPr>
          <p:cNvSpPr/>
          <p:nvPr/>
        </p:nvSpPr>
        <p:spPr>
          <a:xfrm>
            <a:off x="6328661" y="1049801"/>
            <a:ext cx="2349962" cy="98546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F3FC101F-5436-BF76-A2F2-4629533B38C6}"/>
              </a:ext>
            </a:extLst>
          </p:cNvPr>
          <p:cNvSpPr/>
          <p:nvPr/>
        </p:nvSpPr>
        <p:spPr>
          <a:xfrm>
            <a:off x="6519739" y="1265745"/>
            <a:ext cx="2158884" cy="861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025"/>
              </a:lnSpc>
              <a:buNone/>
            </a:pPr>
            <a:r>
              <a:rPr lang="ko-KR" altLang="en-US" sz="1600" b="1" dirty="0">
                <a:solidFill>
                  <a:srgbClr val="6B442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① </a:t>
            </a:r>
            <a:r>
              <a:rPr lang="ko-KR" altLang="en-US" sz="1600" b="1" dirty="0" err="1">
                <a:solidFill>
                  <a:srgbClr val="6B442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행정구</a:t>
            </a:r>
            <a:r>
              <a:rPr lang="ko-KR" altLang="en-US" sz="1600" b="1" dirty="0">
                <a:solidFill>
                  <a:srgbClr val="6B442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선택창</a:t>
            </a:r>
            <a:endParaRPr lang="en-US" altLang="ko-KR" sz="1600" b="1" dirty="0">
              <a:solidFill>
                <a:srgbClr val="6B4423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0" indent="0">
              <a:lnSpc>
                <a:spcPts val="2025"/>
              </a:lnSpc>
              <a:buNone/>
            </a:pPr>
            <a:r>
              <a:rPr lang="ko-KR" altLang="en-US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예측을 원하는 행정구를 선택</a:t>
            </a:r>
            <a:endParaRPr lang="en-US" sz="14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9F272BF1-04E3-5DBF-B56E-1C79DD86A00B}"/>
              </a:ext>
            </a:extLst>
          </p:cNvPr>
          <p:cNvCxnSpPr>
            <a:cxnSpLocks/>
            <a:stCxn id="4" idx="3"/>
          </p:cNvCxnSpPr>
          <p:nvPr/>
        </p:nvCxnSpPr>
        <p:spPr>
          <a:xfrm flipV="1">
            <a:off x="5841738" y="2035268"/>
            <a:ext cx="1863880" cy="276791"/>
          </a:xfrm>
          <a:prstGeom prst="bentConnector3">
            <a:avLst>
              <a:gd name="adj1" fmla="val 58268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89573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6EC23DF-B2DC-F27C-5977-E391CEE232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0">
            <a:extLst>
              <a:ext uri="{FF2B5EF4-FFF2-40B4-BE49-F238E27FC236}">
                <a16:creationId xmlns:a16="http://schemas.microsoft.com/office/drawing/2014/main" id="{88120DA3-72B2-5C76-56AC-FE87F56E3B69}"/>
              </a:ext>
            </a:extLst>
          </p:cNvPr>
          <p:cNvSpPr/>
          <p:nvPr/>
        </p:nvSpPr>
        <p:spPr>
          <a:xfrm>
            <a:off x="285750" y="304800"/>
            <a:ext cx="4381691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spcAft>
                <a:spcPts val="600"/>
              </a:spcAft>
              <a:buNone/>
            </a:pPr>
            <a:r>
              <a:rPr lang="ko-KR" altLang="en-US" sz="3200" dirty="0">
                <a:solidFill>
                  <a:srgbClr val="6B4423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웹서비스 소개 </a:t>
            </a:r>
            <a:r>
              <a:rPr lang="en-US" altLang="ko-KR" sz="3200" dirty="0">
                <a:solidFill>
                  <a:srgbClr val="6B4423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: </a:t>
            </a:r>
            <a:r>
              <a:rPr lang="ko-KR" altLang="en-US" sz="3200" dirty="0">
                <a:solidFill>
                  <a:srgbClr val="6B4423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최초화면</a:t>
            </a:r>
            <a:endParaRPr lang="en-US" sz="3200" dirty="0">
              <a:solidFill>
                <a:srgbClr val="6B4423"/>
              </a:solidFill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9A8B3EF-9099-6412-69EC-1CB2D90CEF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703" y="984921"/>
            <a:ext cx="7229475" cy="403182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51017ED2-07A6-D797-C1E1-816A8300F8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2702" y="984921"/>
            <a:ext cx="7229476" cy="4031824"/>
          </a:xfrm>
          <a:prstGeom prst="rect">
            <a:avLst/>
          </a:prstGeom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0415DB36-DDC4-7032-A8A1-AF70A7CA4558}"/>
              </a:ext>
            </a:extLst>
          </p:cNvPr>
          <p:cNvSpPr/>
          <p:nvPr/>
        </p:nvSpPr>
        <p:spPr>
          <a:xfrm>
            <a:off x="3491776" y="2782111"/>
            <a:ext cx="2349962" cy="92248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1429218B-4E20-884B-04CC-D729B305306A}"/>
              </a:ext>
            </a:extLst>
          </p:cNvPr>
          <p:cNvSpPr/>
          <p:nvPr/>
        </p:nvSpPr>
        <p:spPr>
          <a:xfrm>
            <a:off x="6105824" y="1727435"/>
            <a:ext cx="2349962" cy="98546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연결선: 꺾임 8">
            <a:extLst>
              <a:ext uri="{FF2B5EF4-FFF2-40B4-BE49-F238E27FC236}">
                <a16:creationId xmlns:a16="http://schemas.microsoft.com/office/drawing/2014/main" id="{5622BFB0-1B2F-06D9-6179-E47F76C43090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5841738" y="2712902"/>
            <a:ext cx="1765455" cy="530454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3">
            <a:extLst>
              <a:ext uri="{FF2B5EF4-FFF2-40B4-BE49-F238E27FC236}">
                <a16:creationId xmlns:a16="http://schemas.microsoft.com/office/drawing/2014/main" id="{CBFB9F43-C93E-927C-9D7E-B8F4B31468E0}"/>
              </a:ext>
            </a:extLst>
          </p:cNvPr>
          <p:cNvSpPr/>
          <p:nvPr/>
        </p:nvSpPr>
        <p:spPr>
          <a:xfrm>
            <a:off x="6264072" y="1950649"/>
            <a:ext cx="2158884" cy="861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025"/>
              </a:lnSpc>
              <a:buNone/>
            </a:pPr>
            <a:r>
              <a:rPr lang="ko-KR" altLang="en-US" sz="1600" b="1" dirty="0">
                <a:solidFill>
                  <a:srgbClr val="6B442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① 날짜 선택창</a:t>
            </a:r>
            <a:endParaRPr lang="en-US" altLang="ko-KR" sz="1600" b="1" dirty="0">
              <a:solidFill>
                <a:srgbClr val="6B4423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0" indent="0">
              <a:lnSpc>
                <a:spcPts val="2025"/>
              </a:lnSpc>
              <a:buNone/>
            </a:pPr>
            <a:r>
              <a:rPr lang="ko-KR" altLang="en-US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예측을 원하는 일자 선택</a:t>
            </a:r>
            <a:endParaRPr lang="en-US" sz="14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437320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6D759C8-5536-53CA-28CA-84A8CC47D8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0">
            <a:extLst>
              <a:ext uri="{FF2B5EF4-FFF2-40B4-BE49-F238E27FC236}">
                <a16:creationId xmlns:a16="http://schemas.microsoft.com/office/drawing/2014/main" id="{FAFFFD3D-E9B0-C098-5A00-A95695E1EF6C}"/>
              </a:ext>
            </a:extLst>
          </p:cNvPr>
          <p:cNvSpPr/>
          <p:nvPr/>
        </p:nvSpPr>
        <p:spPr>
          <a:xfrm>
            <a:off x="285750" y="304800"/>
            <a:ext cx="4381691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spcAft>
                <a:spcPts val="600"/>
              </a:spcAft>
              <a:buNone/>
            </a:pPr>
            <a:r>
              <a:rPr lang="ko-KR" altLang="en-US" sz="3200" dirty="0">
                <a:solidFill>
                  <a:srgbClr val="6B4423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웹서비스 소개 </a:t>
            </a:r>
            <a:r>
              <a:rPr lang="en-US" altLang="ko-KR" sz="3200" dirty="0">
                <a:solidFill>
                  <a:srgbClr val="6B4423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: </a:t>
            </a:r>
            <a:r>
              <a:rPr lang="ko-KR" altLang="en-US" sz="3200" dirty="0">
                <a:solidFill>
                  <a:srgbClr val="6B4423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선택화면</a:t>
            </a:r>
            <a:endParaRPr lang="en-US" sz="3200" dirty="0">
              <a:solidFill>
                <a:srgbClr val="6B4423"/>
              </a:solidFill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8253D6F-5E85-B7D5-D06E-F60EE21EDB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6983" y="997342"/>
            <a:ext cx="6790034" cy="401280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D63BD43F-FEBC-1B9A-78E4-2B74D22469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6983" y="997342"/>
            <a:ext cx="6776559" cy="4012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35834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4EE16DA-6A60-DA67-AE7E-46D0831406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0">
            <a:extLst>
              <a:ext uri="{FF2B5EF4-FFF2-40B4-BE49-F238E27FC236}">
                <a16:creationId xmlns:a16="http://schemas.microsoft.com/office/drawing/2014/main" id="{ABA1A8E7-1DE2-A191-E903-4893180A9C61}"/>
              </a:ext>
            </a:extLst>
          </p:cNvPr>
          <p:cNvSpPr/>
          <p:nvPr/>
        </p:nvSpPr>
        <p:spPr>
          <a:xfrm>
            <a:off x="285750" y="304800"/>
            <a:ext cx="4381691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spcAft>
                <a:spcPts val="600"/>
              </a:spcAft>
              <a:buNone/>
            </a:pPr>
            <a:r>
              <a:rPr lang="ko-KR" altLang="en-US" sz="3200" dirty="0">
                <a:solidFill>
                  <a:srgbClr val="6B4423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웹서비스 소개 </a:t>
            </a:r>
            <a:r>
              <a:rPr lang="en-US" altLang="ko-KR" sz="3200" dirty="0">
                <a:solidFill>
                  <a:srgbClr val="6B4423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: </a:t>
            </a:r>
            <a:r>
              <a:rPr lang="ko-KR" altLang="en-US" sz="3200" dirty="0">
                <a:solidFill>
                  <a:srgbClr val="6B4423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선택화면</a:t>
            </a:r>
            <a:endParaRPr lang="en-US" sz="3200" dirty="0">
              <a:solidFill>
                <a:srgbClr val="6B4423"/>
              </a:solidFill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345EA80-809A-731D-DC00-1ACBE547E0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6983" y="997342"/>
            <a:ext cx="6790034" cy="4012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2568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EFDB11C-764A-C26F-DEB4-A1C2FCBC8C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12-38-45_trimmed_3sec">
            <a:hlinkClick r:id="" action="ppaction://media"/>
            <a:extLst>
              <a:ext uri="{FF2B5EF4-FFF2-40B4-BE49-F238E27FC236}">
                <a16:creationId xmlns:a16="http://schemas.microsoft.com/office/drawing/2014/main" id="{BF523E0A-4724-9C77-9352-4E540D884D6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924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656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4DC4FAB2-1F7F-489F-E4AA-06BC4DC3D759}"/>
              </a:ext>
            </a:extLst>
          </p:cNvPr>
          <p:cNvSpPr/>
          <p:nvPr/>
        </p:nvSpPr>
        <p:spPr>
          <a:xfrm>
            <a:off x="3290207" y="2557236"/>
            <a:ext cx="4381691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spcAft>
                <a:spcPts val="600"/>
              </a:spcAft>
              <a:buNone/>
            </a:pPr>
            <a:r>
              <a:rPr lang="en-US" sz="9600" b="1" dirty="0">
                <a:solidFill>
                  <a:srgbClr val="6B4423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30964819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D652A96-067C-7D29-1036-B37C10ACF6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0">
            <a:extLst>
              <a:ext uri="{FF2B5EF4-FFF2-40B4-BE49-F238E27FC236}">
                <a16:creationId xmlns:a16="http://schemas.microsoft.com/office/drawing/2014/main" id="{18DE43CD-6369-A43B-1797-817C439F85D1}"/>
              </a:ext>
            </a:extLst>
          </p:cNvPr>
          <p:cNvSpPr/>
          <p:nvPr/>
        </p:nvSpPr>
        <p:spPr>
          <a:xfrm>
            <a:off x="285750" y="304800"/>
            <a:ext cx="4381691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spcAft>
                <a:spcPts val="600"/>
              </a:spcAft>
              <a:buNone/>
            </a:pPr>
            <a:r>
              <a:rPr lang="ko-KR" altLang="en-US" sz="3200" b="1" dirty="0">
                <a:solidFill>
                  <a:srgbClr val="6B4423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프로젝트 일정 조율 및 과정</a:t>
            </a:r>
            <a:endParaRPr lang="en-US" sz="3200" dirty="0"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6278A192-1C22-B24C-3582-E31024126D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4650" y="1002934"/>
            <a:ext cx="6914699" cy="4035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0364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91AEB61-9C5F-162E-4639-AAE47A87AF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0">
            <a:extLst>
              <a:ext uri="{FF2B5EF4-FFF2-40B4-BE49-F238E27FC236}">
                <a16:creationId xmlns:a16="http://schemas.microsoft.com/office/drawing/2014/main" id="{93431622-F951-97EF-91E9-87C33909E018}"/>
              </a:ext>
            </a:extLst>
          </p:cNvPr>
          <p:cNvSpPr/>
          <p:nvPr/>
        </p:nvSpPr>
        <p:spPr>
          <a:xfrm>
            <a:off x="285750" y="304800"/>
            <a:ext cx="4381691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spcAft>
                <a:spcPts val="600"/>
              </a:spcAft>
              <a:buNone/>
            </a:pPr>
            <a:r>
              <a:rPr lang="ko-KR" altLang="en-US" sz="3200" b="1" dirty="0">
                <a:solidFill>
                  <a:srgbClr val="6B4423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워크플로우</a:t>
            </a:r>
            <a:r>
              <a:rPr lang="en-US" altLang="ko-KR" sz="3200" b="1" dirty="0">
                <a:solidFill>
                  <a:srgbClr val="6B4423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(</a:t>
            </a:r>
            <a:r>
              <a:rPr lang="ko-KR" altLang="en-US" sz="3200" b="1" dirty="0">
                <a:solidFill>
                  <a:srgbClr val="6B4423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개발 과정</a:t>
            </a:r>
            <a:r>
              <a:rPr lang="en-US" altLang="ko-KR" sz="3200" b="1" dirty="0">
                <a:solidFill>
                  <a:srgbClr val="6B4423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)</a:t>
            </a:r>
            <a:endParaRPr lang="en-US" sz="3200" dirty="0"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pic>
        <p:nvPicPr>
          <p:cNvPr id="22" name="Picture 20">
            <a:extLst>
              <a:ext uri="{FF2B5EF4-FFF2-40B4-BE49-F238E27FC236}">
                <a16:creationId xmlns:a16="http://schemas.microsoft.com/office/drawing/2014/main" id="{CD05C711-5C09-D9C6-C403-53FAAE20A0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93244" y="11871569"/>
            <a:ext cx="2705100" cy="952500"/>
          </a:xfrm>
          <a:prstGeom prst="rect">
            <a:avLst/>
          </a:prstGeom>
        </p:spPr>
      </p:pic>
      <p:grpSp>
        <p:nvGrpSpPr>
          <p:cNvPr id="71" name="그룹 70">
            <a:extLst>
              <a:ext uri="{FF2B5EF4-FFF2-40B4-BE49-F238E27FC236}">
                <a16:creationId xmlns:a16="http://schemas.microsoft.com/office/drawing/2014/main" id="{92E221BC-25FF-6817-F51A-B5F184081ADD}"/>
              </a:ext>
            </a:extLst>
          </p:cNvPr>
          <p:cNvGrpSpPr/>
          <p:nvPr/>
        </p:nvGrpSpPr>
        <p:grpSpPr>
          <a:xfrm>
            <a:off x="635238" y="1168953"/>
            <a:ext cx="7676821" cy="342900"/>
            <a:chOff x="583944" y="1167154"/>
            <a:chExt cx="7676821" cy="342900"/>
          </a:xfrm>
        </p:grpSpPr>
        <p:sp>
          <p:nvSpPr>
            <p:cNvPr id="66" name="Text 3">
              <a:extLst>
                <a:ext uri="{FF2B5EF4-FFF2-40B4-BE49-F238E27FC236}">
                  <a16:creationId xmlns:a16="http://schemas.microsoft.com/office/drawing/2014/main" id="{CF56CC32-41F1-1C2C-1AAE-299BCBF463CF}"/>
                </a:ext>
              </a:extLst>
            </p:cNvPr>
            <p:cNvSpPr/>
            <p:nvPr/>
          </p:nvSpPr>
          <p:spPr>
            <a:xfrm>
              <a:off x="7128322" y="1167154"/>
              <a:ext cx="1132443" cy="342900"/>
            </a:xfrm>
            <a:prstGeom prst="roundRect">
              <a:avLst>
                <a:gd name="adj" fmla="val 137143"/>
              </a:avLst>
            </a:prstGeom>
            <a:solidFill>
              <a:srgbClr val="6B4423"/>
            </a:solidFill>
            <a:ln/>
          </p:spPr>
          <p:txBody>
            <a:bodyPr wrap="square" rtlCol="0" anchor="ctr"/>
            <a:lstStyle/>
            <a:p>
              <a:pPr marL="0" indent="0">
                <a:buNone/>
              </a:pPr>
              <a:endParaRPr lang="en-US" dirty="0"/>
            </a:p>
          </p:txBody>
        </p:sp>
        <p:sp>
          <p:nvSpPr>
            <p:cNvPr id="64" name="Text 3">
              <a:extLst>
                <a:ext uri="{FF2B5EF4-FFF2-40B4-BE49-F238E27FC236}">
                  <a16:creationId xmlns:a16="http://schemas.microsoft.com/office/drawing/2014/main" id="{007EA8FB-1791-66CF-029C-96C2F44EC0EB}"/>
                </a:ext>
              </a:extLst>
            </p:cNvPr>
            <p:cNvSpPr/>
            <p:nvPr/>
          </p:nvSpPr>
          <p:spPr>
            <a:xfrm>
              <a:off x="4510572" y="1167154"/>
              <a:ext cx="1132443" cy="342900"/>
            </a:xfrm>
            <a:prstGeom prst="roundRect">
              <a:avLst>
                <a:gd name="adj" fmla="val 137143"/>
              </a:avLst>
            </a:prstGeom>
            <a:solidFill>
              <a:srgbClr val="6B4423"/>
            </a:solidFill>
            <a:ln/>
          </p:spPr>
          <p:txBody>
            <a:bodyPr wrap="square" rtlCol="0" anchor="ctr"/>
            <a:lstStyle/>
            <a:p>
              <a:pPr marL="0" indent="0">
                <a:buNone/>
              </a:pPr>
              <a:endParaRPr lang="en-US" dirty="0"/>
            </a:p>
          </p:txBody>
        </p:sp>
        <p:sp>
          <p:nvSpPr>
            <p:cNvPr id="51" name="Text 3">
              <a:extLst>
                <a:ext uri="{FF2B5EF4-FFF2-40B4-BE49-F238E27FC236}">
                  <a16:creationId xmlns:a16="http://schemas.microsoft.com/office/drawing/2014/main" id="{6D0A8ED4-5234-35DC-5FBA-F198ED576829}"/>
                </a:ext>
              </a:extLst>
            </p:cNvPr>
            <p:cNvSpPr/>
            <p:nvPr/>
          </p:nvSpPr>
          <p:spPr>
            <a:xfrm>
              <a:off x="1892820" y="1167154"/>
              <a:ext cx="1132443" cy="342900"/>
            </a:xfrm>
            <a:prstGeom prst="roundRect">
              <a:avLst>
                <a:gd name="adj" fmla="val 137143"/>
              </a:avLst>
            </a:prstGeom>
            <a:solidFill>
              <a:srgbClr val="6B4423"/>
            </a:solidFill>
            <a:ln/>
          </p:spPr>
          <p:txBody>
            <a:bodyPr wrap="square" rtlCol="0" anchor="ctr"/>
            <a:lstStyle/>
            <a:p>
              <a:pPr marL="0" indent="0">
                <a:buNone/>
              </a:pPr>
              <a:endParaRPr lang="en-US" dirty="0"/>
            </a:p>
          </p:txBody>
        </p:sp>
        <p:sp>
          <p:nvSpPr>
            <p:cNvPr id="62" name="Text 3">
              <a:extLst>
                <a:ext uri="{FF2B5EF4-FFF2-40B4-BE49-F238E27FC236}">
                  <a16:creationId xmlns:a16="http://schemas.microsoft.com/office/drawing/2014/main" id="{231274B1-F756-BB3C-3F45-59610BC663CA}"/>
                </a:ext>
              </a:extLst>
            </p:cNvPr>
            <p:cNvSpPr/>
            <p:nvPr/>
          </p:nvSpPr>
          <p:spPr>
            <a:xfrm>
              <a:off x="583944" y="1167154"/>
              <a:ext cx="1132443" cy="342900"/>
            </a:xfrm>
            <a:prstGeom prst="roundRect">
              <a:avLst>
                <a:gd name="adj" fmla="val 137143"/>
              </a:avLst>
            </a:prstGeom>
            <a:solidFill>
              <a:srgbClr val="6B4423"/>
            </a:solidFill>
            <a:ln/>
          </p:spPr>
          <p:txBody>
            <a:bodyPr wrap="square" rtlCol="0" anchor="ctr"/>
            <a:lstStyle/>
            <a:p>
              <a:pPr marL="0" indent="0">
                <a:buNone/>
              </a:pPr>
              <a:endParaRPr lang="en-US" dirty="0"/>
            </a:p>
          </p:txBody>
        </p:sp>
        <p:sp>
          <p:nvSpPr>
            <p:cNvPr id="63" name="Text 3">
              <a:extLst>
                <a:ext uri="{FF2B5EF4-FFF2-40B4-BE49-F238E27FC236}">
                  <a16:creationId xmlns:a16="http://schemas.microsoft.com/office/drawing/2014/main" id="{0A2E4DBA-FDD0-AEF6-A941-6C2A2052445D}"/>
                </a:ext>
              </a:extLst>
            </p:cNvPr>
            <p:cNvSpPr/>
            <p:nvPr/>
          </p:nvSpPr>
          <p:spPr>
            <a:xfrm>
              <a:off x="3201696" y="1167154"/>
              <a:ext cx="1132443" cy="342900"/>
            </a:xfrm>
            <a:prstGeom prst="roundRect">
              <a:avLst>
                <a:gd name="adj" fmla="val 137143"/>
              </a:avLst>
            </a:prstGeom>
            <a:solidFill>
              <a:srgbClr val="6B4423"/>
            </a:solidFill>
            <a:ln/>
          </p:spPr>
          <p:txBody>
            <a:bodyPr wrap="square" rtlCol="0" anchor="ctr"/>
            <a:lstStyle/>
            <a:p>
              <a:pPr marL="0" indent="0">
                <a:buNone/>
              </a:pPr>
              <a:endParaRPr lang="en-US" dirty="0"/>
            </a:p>
          </p:txBody>
        </p:sp>
        <p:sp>
          <p:nvSpPr>
            <p:cNvPr id="65" name="Text 3">
              <a:extLst>
                <a:ext uri="{FF2B5EF4-FFF2-40B4-BE49-F238E27FC236}">
                  <a16:creationId xmlns:a16="http://schemas.microsoft.com/office/drawing/2014/main" id="{00E3CCC9-C7D1-DBDE-49A4-A3AF7E4C1294}"/>
                </a:ext>
              </a:extLst>
            </p:cNvPr>
            <p:cNvSpPr/>
            <p:nvPr/>
          </p:nvSpPr>
          <p:spPr>
            <a:xfrm>
              <a:off x="5819448" y="1167154"/>
              <a:ext cx="1132443" cy="342900"/>
            </a:xfrm>
            <a:prstGeom prst="roundRect">
              <a:avLst>
                <a:gd name="adj" fmla="val 137143"/>
              </a:avLst>
            </a:prstGeom>
            <a:solidFill>
              <a:srgbClr val="6B4423"/>
            </a:solidFill>
            <a:ln/>
          </p:spPr>
          <p:txBody>
            <a:bodyPr wrap="square" rtlCol="0" anchor="ctr"/>
            <a:lstStyle/>
            <a:p>
              <a:pPr marL="0" indent="0">
                <a:buNone/>
              </a:pPr>
              <a:endParaRPr lang="en-US" dirty="0"/>
            </a:p>
          </p:txBody>
        </p:sp>
      </p:grpSp>
      <p:sp>
        <p:nvSpPr>
          <p:cNvPr id="56" name="Text 4">
            <a:extLst>
              <a:ext uri="{FF2B5EF4-FFF2-40B4-BE49-F238E27FC236}">
                <a16:creationId xmlns:a16="http://schemas.microsoft.com/office/drawing/2014/main" id="{BBD4C3DE-9E48-15CD-10D6-A99F5B718B3D}"/>
              </a:ext>
            </a:extLst>
          </p:cNvPr>
          <p:cNvSpPr/>
          <p:nvPr/>
        </p:nvSpPr>
        <p:spPr>
          <a:xfrm>
            <a:off x="1973555" y="1238253"/>
            <a:ext cx="1053651" cy="1934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785"/>
              </a:lnSpc>
              <a:spcAft>
                <a:spcPts val="300"/>
              </a:spcAft>
              <a:buNone/>
            </a:pPr>
            <a:r>
              <a:rPr lang="ko-KR" altLang="en-US" sz="1400" b="1" dirty="0">
                <a:solidFill>
                  <a:schemeClr val="bg1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데이터 </a:t>
            </a:r>
            <a:r>
              <a:rPr lang="ko-KR" altLang="en-US" sz="1400" b="1" dirty="0" err="1">
                <a:solidFill>
                  <a:schemeClr val="bg1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전처리</a:t>
            </a:r>
            <a:endParaRPr lang="en-US" sz="1400" b="1" dirty="0">
              <a:solidFill>
                <a:schemeClr val="bg1"/>
              </a:solidFill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</p:txBody>
      </p:sp>
      <p:sp>
        <p:nvSpPr>
          <p:cNvPr id="57" name="Text 4">
            <a:extLst>
              <a:ext uri="{FF2B5EF4-FFF2-40B4-BE49-F238E27FC236}">
                <a16:creationId xmlns:a16="http://schemas.microsoft.com/office/drawing/2014/main" id="{F8868926-7673-D48A-576D-ADF9205D1586}"/>
              </a:ext>
            </a:extLst>
          </p:cNvPr>
          <p:cNvSpPr/>
          <p:nvPr/>
        </p:nvSpPr>
        <p:spPr>
          <a:xfrm>
            <a:off x="769467" y="1238253"/>
            <a:ext cx="859416" cy="1952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785"/>
              </a:lnSpc>
              <a:spcAft>
                <a:spcPts val="300"/>
              </a:spcAft>
              <a:buNone/>
            </a:pPr>
            <a:r>
              <a:rPr lang="ko-KR" altLang="en-US" sz="1400" b="1" dirty="0">
                <a:solidFill>
                  <a:schemeClr val="bg1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데이터 수집</a:t>
            </a:r>
            <a:endParaRPr lang="en-US" sz="1400" b="1" dirty="0">
              <a:solidFill>
                <a:schemeClr val="bg1"/>
              </a:solidFill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</p:txBody>
      </p:sp>
      <p:sp>
        <p:nvSpPr>
          <p:cNvPr id="58" name="Text 4">
            <a:extLst>
              <a:ext uri="{FF2B5EF4-FFF2-40B4-BE49-F238E27FC236}">
                <a16:creationId xmlns:a16="http://schemas.microsoft.com/office/drawing/2014/main" id="{4298DA91-6103-9071-1483-084DC8D06037}"/>
              </a:ext>
            </a:extLst>
          </p:cNvPr>
          <p:cNvSpPr/>
          <p:nvPr/>
        </p:nvSpPr>
        <p:spPr>
          <a:xfrm>
            <a:off x="3405084" y="1238253"/>
            <a:ext cx="852777" cy="2078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785"/>
              </a:lnSpc>
              <a:spcAft>
                <a:spcPts val="300"/>
              </a:spcAft>
              <a:buNone/>
            </a:pPr>
            <a:r>
              <a:rPr lang="ko-KR" altLang="en-US" sz="1400" b="1" dirty="0">
                <a:solidFill>
                  <a:schemeClr val="bg1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데이터 분석</a:t>
            </a:r>
            <a:endParaRPr lang="en-US" sz="1400" b="1" dirty="0">
              <a:solidFill>
                <a:schemeClr val="bg1"/>
              </a:solidFill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</p:txBody>
      </p:sp>
      <p:sp>
        <p:nvSpPr>
          <p:cNvPr id="59" name="Text 4">
            <a:extLst>
              <a:ext uri="{FF2B5EF4-FFF2-40B4-BE49-F238E27FC236}">
                <a16:creationId xmlns:a16="http://schemas.microsoft.com/office/drawing/2014/main" id="{603C1A1E-CC20-FF3F-7A64-4290D2608BA1}"/>
              </a:ext>
            </a:extLst>
          </p:cNvPr>
          <p:cNvSpPr/>
          <p:nvPr/>
        </p:nvSpPr>
        <p:spPr>
          <a:xfrm>
            <a:off x="4732079" y="1238253"/>
            <a:ext cx="818240" cy="1807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785"/>
              </a:lnSpc>
              <a:spcAft>
                <a:spcPts val="300"/>
              </a:spcAft>
              <a:buNone/>
            </a:pPr>
            <a:r>
              <a:rPr lang="ko-KR" altLang="en-US" sz="1400" b="1" dirty="0">
                <a:solidFill>
                  <a:schemeClr val="bg1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모델 학습</a:t>
            </a:r>
            <a:endParaRPr lang="en-US" sz="1400" b="1" dirty="0">
              <a:solidFill>
                <a:schemeClr val="bg1"/>
              </a:solidFill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</p:txBody>
      </p:sp>
      <p:sp>
        <p:nvSpPr>
          <p:cNvPr id="60" name="Text 4">
            <a:extLst>
              <a:ext uri="{FF2B5EF4-FFF2-40B4-BE49-F238E27FC236}">
                <a16:creationId xmlns:a16="http://schemas.microsoft.com/office/drawing/2014/main" id="{E5B80BCF-CB34-CBAD-2F13-DBF13C543D5D}"/>
              </a:ext>
            </a:extLst>
          </p:cNvPr>
          <p:cNvSpPr/>
          <p:nvPr/>
        </p:nvSpPr>
        <p:spPr>
          <a:xfrm>
            <a:off x="6086272" y="1238253"/>
            <a:ext cx="741436" cy="2188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785"/>
              </a:lnSpc>
              <a:spcAft>
                <a:spcPts val="300"/>
              </a:spcAft>
              <a:buNone/>
            </a:pPr>
            <a:r>
              <a:rPr lang="ko-KR" altLang="en-US" sz="1400" b="1" dirty="0">
                <a:solidFill>
                  <a:schemeClr val="bg1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모델 개발</a:t>
            </a:r>
            <a:endParaRPr lang="en-US" sz="1400" b="1" dirty="0">
              <a:solidFill>
                <a:schemeClr val="bg1"/>
              </a:solidFill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</p:txBody>
      </p:sp>
      <p:sp>
        <p:nvSpPr>
          <p:cNvPr id="61" name="Text 4">
            <a:extLst>
              <a:ext uri="{FF2B5EF4-FFF2-40B4-BE49-F238E27FC236}">
                <a16:creationId xmlns:a16="http://schemas.microsoft.com/office/drawing/2014/main" id="{304C2E98-4A81-A051-80EC-2BCE744841C7}"/>
              </a:ext>
            </a:extLst>
          </p:cNvPr>
          <p:cNvSpPr/>
          <p:nvPr/>
        </p:nvSpPr>
        <p:spPr>
          <a:xfrm>
            <a:off x="7460571" y="1238253"/>
            <a:ext cx="624912" cy="1934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785"/>
              </a:lnSpc>
              <a:spcAft>
                <a:spcPts val="300"/>
              </a:spcAft>
              <a:buNone/>
            </a:pPr>
            <a:r>
              <a:rPr lang="ko-KR" altLang="en-US" sz="1400" b="1" dirty="0">
                <a:solidFill>
                  <a:schemeClr val="bg1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웹서비스</a:t>
            </a:r>
            <a:endParaRPr lang="en-US" sz="1400" b="1" dirty="0">
              <a:solidFill>
                <a:schemeClr val="bg1"/>
              </a:solidFill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</p:txBody>
      </p:sp>
      <p:sp>
        <p:nvSpPr>
          <p:cNvPr id="73" name="Text 2">
            <a:extLst>
              <a:ext uri="{FF2B5EF4-FFF2-40B4-BE49-F238E27FC236}">
                <a16:creationId xmlns:a16="http://schemas.microsoft.com/office/drawing/2014/main" id="{811526EC-C24B-28CE-9946-FAD983CB6F7E}"/>
              </a:ext>
            </a:extLst>
          </p:cNvPr>
          <p:cNvSpPr/>
          <p:nvPr/>
        </p:nvSpPr>
        <p:spPr>
          <a:xfrm>
            <a:off x="635238" y="1636747"/>
            <a:ext cx="1172203" cy="3203752"/>
          </a:xfrm>
          <a:prstGeom prst="roundRect">
            <a:avLst>
              <a:gd name="adj" fmla="val 9143"/>
            </a:avLst>
          </a:prstGeom>
          <a:solidFill>
            <a:srgbClr val="F5E6D3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grpSp>
        <p:nvGrpSpPr>
          <p:cNvPr id="104" name="그룹 103">
            <a:extLst>
              <a:ext uri="{FF2B5EF4-FFF2-40B4-BE49-F238E27FC236}">
                <a16:creationId xmlns:a16="http://schemas.microsoft.com/office/drawing/2014/main" id="{7ED53CD8-852D-4392-F776-AA75510F8F14}"/>
              </a:ext>
            </a:extLst>
          </p:cNvPr>
          <p:cNvGrpSpPr/>
          <p:nvPr/>
        </p:nvGrpSpPr>
        <p:grpSpPr>
          <a:xfrm>
            <a:off x="695822" y="2050336"/>
            <a:ext cx="1052479" cy="288000"/>
            <a:chOff x="634407" y="2203517"/>
            <a:chExt cx="1052479" cy="339651"/>
          </a:xfrm>
        </p:grpSpPr>
        <p:sp>
          <p:nvSpPr>
            <p:cNvPr id="98" name="Text 3">
              <a:extLst>
                <a:ext uri="{FF2B5EF4-FFF2-40B4-BE49-F238E27FC236}">
                  <a16:creationId xmlns:a16="http://schemas.microsoft.com/office/drawing/2014/main" id="{F66E0E32-D5F0-D086-C821-54EDE58F87EF}"/>
                </a:ext>
              </a:extLst>
            </p:cNvPr>
            <p:cNvSpPr/>
            <p:nvPr/>
          </p:nvSpPr>
          <p:spPr>
            <a:xfrm>
              <a:off x="634407" y="2203517"/>
              <a:ext cx="1052479" cy="339651"/>
            </a:xfrm>
            <a:prstGeom prst="roundRect">
              <a:avLst>
                <a:gd name="adj" fmla="val 137143"/>
              </a:avLst>
            </a:prstGeom>
            <a:solidFill>
              <a:srgbClr val="D5A57D"/>
            </a:solidFill>
            <a:ln/>
          </p:spPr>
          <p:txBody>
            <a:bodyPr wrap="square" rtlCol="0" anchor="ctr"/>
            <a:lstStyle/>
            <a:p>
              <a:pPr marL="0" indent="0">
                <a:buNone/>
              </a:pPr>
              <a:endParaRPr lang="en-US" dirty="0"/>
            </a:p>
          </p:txBody>
        </p:sp>
        <p:sp>
          <p:nvSpPr>
            <p:cNvPr id="99" name="Text 5">
              <a:extLst>
                <a:ext uri="{FF2B5EF4-FFF2-40B4-BE49-F238E27FC236}">
                  <a16:creationId xmlns:a16="http://schemas.microsoft.com/office/drawing/2014/main" id="{6D9FADA4-2657-8C4C-DF0C-E9B485951EAC}"/>
                </a:ext>
              </a:extLst>
            </p:cNvPr>
            <p:cNvSpPr/>
            <p:nvPr/>
          </p:nvSpPr>
          <p:spPr>
            <a:xfrm>
              <a:off x="662733" y="2294956"/>
              <a:ext cx="1015849" cy="165492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algn="ctr">
                <a:lnSpc>
                  <a:spcPts val="1365"/>
                </a:lnSpc>
              </a:pPr>
              <a:r>
                <a:rPr lang="ko-KR" altLang="en-US" sz="1400" dirty="0">
                  <a:solidFill>
                    <a:srgbClr val="6B4423"/>
                  </a:solidFill>
                  <a:latin typeface="LG Smart UI SemiBold" panose="020B0700000101010101" pitchFamily="50" charset="-127"/>
                  <a:ea typeface="LG Smart UI SemiBold" panose="020B0700000101010101" pitchFamily="50" charset="-127"/>
                  <a:cs typeface="Arial" pitchFamily="34" charset="-120"/>
                </a:rPr>
                <a:t>경기도</a:t>
              </a:r>
              <a:r>
                <a:rPr lang="en-US" altLang="ko-KR" sz="1400" dirty="0">
                  <a:solidFill>
                    <a:srgbClr val="6B4423"/>
                  </a:solidFill>
                  <a:latin typeface="LG Smart UI SemiBold" panose="020B0700000101010101" pitchFamily="50" charset="-127"/>
                  <a:ea typeface="LG Smart UI SemiBold" panose="020B0700000101010101" pitchFamily="50" charset="-127"/>
                  <a:cs typeface="Arial" pitchFamily="34" charset="-120"/>
                </a:rPr>
                <a:t> </a:t>
              </a:r>
              <a:r>
                <a:rPr lang="ko-KR" altLang="en-US" sz="1400" dirty="0">
                  <a:solidFill>
                    <a:srgbClr val="6B4423"/>
                  </a:solidFill>
                  <a:latin typeface="LG Smart UI SemiBold" panose="020B0700000101010101" pitchFamily="50" charset="-127"/>
                  <a:ea typeface="LG Smart UI SemiBold" panose="020B0700000101010101" pitchFamily="50" charset="-127"/>
                  <a:cs typeface="Arial" pitchFamily="34" charset="-120"/>
                </a:rPr>
                <a:t>매출</a:t>
              </a:r>
              <a:endParaRPr lang="en-US" altLang="ko-KR" sz="1400" dirty="0">
                <a:solidFill>
                  <a:srgbClr val="6B4423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itchFamily="34" charset="-120"/>
              </a:endParaRPr>
            </a:p>
          </p:txBody>
        </p:sp>
      </p:grpSp>
      <p:sp>
        <p:nvSpPr>
          <p:cNvPr id="78" name="Text 2">
            <a:extLst>
              <a:ext uri="{FF2B5EF4-FFF2-40B4-BE49-F238E27FC236}">
                <a16:creationId xmlns:a16="http://schemas.microsoft.com/office/drawing/2014/main" id="{0E98A9B0-C7BC-025A-6F07-914E0F4B1950}"/>
              </a:ext>
            </a:extLst>
          </p:cNvPr>
          <p:cNvSpPr/>
          <p:nvPr/>
        </p:nvSpPr>
        <p:spPr>
          <a:xfrm>
            <a:off x="1941787" y="1634948"/>
            <a:ext cx="1172203" cy="3203752"/>
          </a:xfrm>
          <a:prstGeom prst="roundRect">
            <a:avLst>
              <a:gd name="adj" fmla="val 9143"/>
            </a:avLst>
          </a:prstGeom>
          <a:solidFill>
            <a:srgbClr val="F5E6D3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82" name="Text 2">
            <a:extLst>
              <a:ext uri="{FF2B5EF4-FFF2-40B4-BE49-F238E27FC236}">
                <a16:creationId xmlns:a16="http://schemas.microsoft.com/office/drawing/2014/main" id="{09988F54-75C1-44BA-DC63-BE8531612955}"/>
              </a:ext>
            </a:extLst>
          </p:cNvPr>
          <p:cNvSpPr/>
          <p:nvPr/>
        </p:nvSpPr>
        <p:spPr>
          <a:xfrm>
            <a:off x="3252990" y="1634948"/>
            <a:ext cx="1172203" cy="3203752"/>
          </a:xfrm>
          <a:prstGeom prst="roundRect">
            <a:avLst>
              <a:gd name="adj" fmla="val 9143"/>
            </a:avLst>
          </a:prstGeom>
          <a:solidFill>
            <a:srgbClr val="F5E6D3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86" name="Text 2">
            <a:extLst>
              <a:ext uri="{FF2B5EF4-FFF2-40B4-BE49-F238E27FC236}">
                <a16:creationId xmlns:a16="http://schemas.microsoft.com/office/drawing/2014/main" id="{23688CE9-3173-6709-B12D-FD11A500E4D0}"/>
              </a:ext>
            </a:extLst>
          </p:cNvPr>
          <p:cNvSpPr/>
          <p:nvPr/>
        </p:nvSpPr>
        <p:spPr>
          <a:xfrm>
            <a:off x="4561866" y="1634948"/>
            <a:ext cx="1172203" cy="3203752"/>
          </a:xfrm>
          <a:prstGeom prst="roundRect">
            <a:avLst>
              <a:gd name="adj" fmla="val 9143"/>
            </a:avLst>
          </a:prstGeom>
          <a:solidFill>
            <a:srgbClr val="F5E6D3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90" name="Text 2">
            <a:extLst>
              <a:ext uri="{FF2B5EF4-FFF2-40B4-BE49-F238E27FC236}">
                <a16:creationId xmlns:a16="http://schemas.microsoft.com/office/drawing/2014/main" id="{31E3DEA4-C2CA-0D01-04F2-BD13B377988F}"/>
              </a:ext>
            </a:extLst>
          </p:cNvPr>
          <p:cNvSpPr/>
          <p:nvPr/>
        </p:nvSpPr>
        <p:spPr>
          <a:xfrm>
            <a:off x="5877036" y="1634948"/>
            <a:ext cx="1172203" cy="3203752"/>
          </a:xfrm>
          <a:prstGeom prst="roundRect">
            <a:avLst>
              <a:gd name="adj" fmla="val 9143"/>
            </a:avLst>
          </a:prstGeom>
          <a:solidFill>
            <a:srgbClr val="F5E6D3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94" name="Text 2">
            <a:extLst>
              <a:ext uri="{FF2B5EF4-FFF2-40B4-BE49-F238E27FC236}">
                <a16:creationId xmlns:a16="http://schemas.microsoft.com/office/drawing/2014/main" id="{19DCAACA-12E0-3635-06D1-BA3A13EB0B29}"/>
              </a:ext>
            </a:extLst>
          </p:cNvPr>
          <p:cNvSpPr/>
          <p:nvPr/>
        </p:nvSpPr>
        <p:spPr>
          <a:xfrm>
            <a:off x="7179616" y="1634948"/>
            <a:ext cx="1172203" cy="3203752"/>
          </a:xfrm>
          <a:prstGeom prst="roundRect">
            <a:avLst>
              <a:gd name="adj" fmla="val 9143"/>
            </a:avLst>
          </a:prstGeom>
          <a:solidFill>
            <a:srgbClr val="F5E6D3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77DA14E3-6D34-3005-4B9A-CE32A4BA0650}"/>
              </a:ext>
            </a:extLst>
          </p:cNvPr>
          <p:cNvGrpSpPr/>
          <p:nvPr/>
        </p:nvGrpSpPr>
        <p:grpSpPr>
          <a:xfrm>
            <a:off x="695822" y="2396263"/>
            <a:ext cx="1052479" cy="288000"/>
            <a:chOff x="634407" y="2203517"/>
            <a:chExt cx="1052479" cy="339651"/>
          </a:xfrm>
        </p:grpSpPr>
        <p:sp>
          <p:nvSpPr>
            <p:cNvPr id="106" name="Text 3">
              <a:extLst>
                <a:ext uri="{FF2B5EF4-FFF2-40B4-BE49-F238E27FC236}">
                  <a16:creationId xmlns:a16="http://schemas.microsoft.com/office/drawing/2014/main" id="{68934DE6-9515-B91B-F930-7B6CC706A5C9}"/>
                </a:ext>
              </a:extLst>
            </p:cNvPr>
            <p:cNvSpPr/>
            <p:nvPr/>
          </p:nvSpPr>
          <p:spPr>
            <a:xfrm>
              <a:off x="634407" y="2203517"/>
              <a:ext cx="1052479" cy="339651"/>
            </a:xfrm>
            <a:prstGeom prst="roundRect">
              <a:avLst>
                <a:gd name="adj" fmla="val 137143"/>
              </a:avLst>
            </a:prstGeom>
            <a:solidFill>
              <a:srgbClr val="D5A57D"/>
            </a:solidFill>
            <a:ln/>
          </p:spPr>
          <p:txBody>
            <a:bodyPr wrap="square" rtlCol="0" anchor="ctr"/>
            <a:lstStyle/>
            <a:p>
              <a:pPr marL="0" indent="0">
                <a:buNone/>
              </a:pPr>
              <a:endParaRPr lang="en-US" dirty="0"/>
            </a:p>
          </p:txBody>
        </p:sp>
        <p:sp>
          <p:nvSpPr>
            <p:cNvPr id="107" name="Text 5">
              <a:extLst>
                <a:ext uri="{FF2B5EF4-FFF2-40B4-BE49-F238E27FC236}">
                  <a16:creationId xmlns:a16="http://schemas.microsoft.com/office/drawing/2014/main" id="{62474162-EB16-F19C-FFA0-9D5967A70B32}"/>
                </a:ext>
              </a:extLst>
            </p:cNvPr>
            <p:cNvSpPr/>
            <p:nvPr/>
          </p:nvSpPr>
          <p:spPr>
            <a:xfrm>
              <a:off x="662733" y="2294956"/>
              <a:ext cx="1015849" cy="165492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algn="ctr">
                <a:lnSpc>
                  <a:spcPts val="1365"/>
                </a:lnSpc>
              </a:pPr>
              <a:r>
                <a:rPr lang="ko-KR" altLang="en-US" sz="1400" dirty="0">
                  <a:solidFill>
                    <a:srgbClr val="6B4423"/>
                  </a:solidFill>
                  <a:latin typeface="LG Smart UI SemiBold" panose="020B0700000101010101" pitchFamily="50" charset="-127"/>
                  <a:ea typeface="LG Smart UI SemiBold" panose="020B0700000101010101" pitchFamily="50" charset="-127"/>
                  <a:cs typeface="Arial" pitchFamily="34" charset="-120"/>
                </a:rPr>
                <a:t>행정동 코드</a:t>
              </a:r>
              <a:endParaRPr lang="en-US" altLang="ko-KR" sz="1400" dirty="0">
                <a:solidFill>
                  <a:srgbClr val="6B4423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itchFamily="34" charset="-120"/>
              </a:endParaRPr>
            </a:p>
          </p:txBody>
        </p:sp>
      </p:grpSp>
      <p:grpSp>
        <p:nvGrpSpPr>
          <p:cNvPr id="108" name="그룹 107">
            <a:extLst>
              <a:ext uri="{FF2B5EF4-FFF2-40B4-BE49-F238E27FC236}">
                <a16:creationId xmlns:a16="http://schemas.microsoft.com/office/drawing/2014/main" id="{962D10DC-27C0-4A80-D340-2621983BBDA9}"/>
              </a:ext>
            </a:extLst>
          </p:cNvPr>
          <p:cNvGrpSpPr/>
          <p:nvPr/>
        </p:nvGrpSpPr>
        <p:grpSpPr>
          <a:xfrm>
            <a:off x="695822" y="1704409"/>
            <a:ext cx="1052479" cy="288000"/>
            <a:chOff x="634407" y="2203517"/>
            <a:chExt cx="1052479" cy="339651"/>
          </a:xfrm>
        </p:grpSpPr>
        <p:sp>
          <p:nvSpPr>
            <p:cNvPr id="109" name="Text 3">
              <a:extLst>
                <a:ext uri="{FF2B5EF4-FFF2-40B4-BE49-F238E27FC236}">
                  <a16:creationId xmlns:a16="http://schemas.microsoft.com/office/drawing/2014/main" id="{09A167EA-C6C3-3EA6-1154-29B47AB6CA83}"/>
                </a:ext>
              </a:extLst>
            </p:cNvPr>
            <p:cNvSpPr/>
            <p:nvPr/>
          </p:nvSpPr>
          <p:spPr>
            <a:xfrm>
              <a:off x="634407" y="2203517"/>
              <a:ext cx="1052479" cy="339651"/>
            </a:xfrm>
            <a:prstGeom prst="roundRect">
              <a:avLst>
                <a:gd name="adj" fmla="val 137143"/>
              </a:avLst>
            </a:prstGeom>
            <a:solidFill>
              <a:srgbClr val="D5A57D"/>
            </a:solidFill>
            <a:ln/>
          </p:spPr>
          <p:txBody>
            <a:bodyPr wrap="square" rtlCol="0" anchor="ctr"/>
            <a:lstStyle/>
            <a:p>
              <a:pPr marL="0" indent="0">
                <a:buNone/>
              </a:pPr>
              <a:endParaRPr lang="en-US" dirty="0"/>
            </a:p>
          </p:txBody>
        </p:sp>
        <p:sp>
          <p:nvSpPr>
            <p:cNvPr id="110" name="Text 5">
              <a:extLst>
                <a:ext uri="{FF2B5EF4-FFF2-40B4-BE49-F238E27FC236}">
                  <a16:creationId xmlns:a16="http://schemas.microsoft.com/office/drawing/2014/main" id="{44C219B0-3A8A-D227-AA6D-05D704270F7D}"/>
                </a:ext>
              </a:extLst>
            </p:cNvPr>
            <p:cNvSpPr/>
            <p:nvPr/>
          </p:nvSpPr>
          <p:spPr>
            <a:xfrm>
              <a:off x="662733" y="2294956"/>
              <a:ext cx="1015849" cy="165491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algn="ctr">
                <a:lnSpc>
                  <a:spcPts val="1365"/>
                </a:lnSpc>
              </a:pPr>
              <a:r>
                <a:rPr lang="ko-KR" altLang="en-US" sz="1400" dirty="0">
                  <a:solidFill>
                    <a:srgbClr val="6B4423"/>
                  </a:solidFill>
                  <a:latin typeface="LG Smart UI SemiBold" panose="020B0700000101010101" pitchFamily="50" charset="-127"/>
                  <a:ea typeface="LG Smart UI SemiBold" panose="020B0700000101010101" pitchFamily="50" charset="-127"/>
                  <a:cs typeface="Arial" pitchFamily="34" charset="-120"/>
                </a:rPr>
                <a:t>서울시</a:t>
              </a:r>
              <a:r>
                <a:rPr lang="en-US" altLang="ko-KR" sz="1400" dirty="0">
                  <a:solidFill>
                    <a:srgbClr val="6B4423"/>
                  </a:solidFill>
                  <a:latin typeface="LG Smart UI SemiBold" panose="020B0700000101010101" pitchFamily="50" charset="-127"/>
                  <a:ea typeface="LG Smart UI SemiBold" panose="020B0700000101010101" pitchFamily="50" charset="-127"/>
                  <a:cs typeface="Arial" pitchFamily="34" charset="-120"/>
                </a:rPr>
                <a:t> </a:t>
              </a:r>
              <a:r>
                <a:rPr lang="ko-KR" altLang="en-US" sz="1400" dirty="0">
                  <a:solidFill>
                    <a:srgbClr val="6B4423"/>
                  </a:solidFill>
                  <a:latin typeface="LG Smart UI SemiBold" panose="020B0700000101010101" pitchFamily="50" charset="-127"/>
                  <a:ea typeface="LG Smart UI SemiBold" panose="020B0700000101010101" pitchFamily="50" charset="-127"/>
                  <a:cs typeface="Arial" pitchFamily="34" charset="-120"/>
                </a:rPr>
                <a:t>매출</a:t>
              </a:r>
              <a:endParaRPr lang="en-US" altLang="ko-KR" sz="1400" dirty="0">
                <a:solidFill>
                  <a:srgbClr val="6B4423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itchFamily="34" charset="-120"/>
              </a:endParaRPr>
            </a:p>
          </p:txBody>
        </p:sp>
      </p:grpSp>
      <p:grpSp>
        <p:nvGrpSpPr>
          <p:cNvPr id="111" name="그룹 110">
            <a:extLst>
              <a:ext uri="{FF2B5EF4-FFF2-40B4-BE49-F238E27FC236}">
                <a16:creationId xmlns:a16="http://schemas.microsoft.com/office/drawing/2014/main" id="{6E178383-BC21-3216-D196-4BCA4AB325F3}"/>
              </a:ext>
            </a:extLst>
          </p:cNvPr>
          <p:cNvGrpSpPr/>
          <p:nvPr/>
        </p:nvGrpSpPr>
        <p:grpSpPr>
          <a:xfrm>
            <a:off x="695822" y="3779971"/>
            <a:ext cx="1052479" cy="288000"/>
            <a:chOff x="634407" y="2203517"/>
            <a:chExt cx="1052479" cy="339651"/>
          </a:xfrm>
        </p:grpSpPr>
        <p:sp>
          <p:nvSpPr>
            <p:cNvPr id="112" name="Text 3">
              <a:extLst>
                <a:ext uri="{FF2B5EF4-FFF2-40B4-BE49-F238E27FC236}">
                  <a16:creationId xmlns:a16="http://schemas.microsoft.com/office/drawing/2014/main" id="{27615814-B6F9-623E-456A-42BF5AB5E4B5}"/>
                </a:ext>
              </a:extLst>
            </p:cNvPr>
            <p:cNvSpPr/>
            <p:nvPr/>
          </p:nvSpPr>
          <p:spPr>
            <a:xfrm>
              <a:off x="634407" y="2203517"/>
              <a:ext cx="1052479" cy="339651"/>
            </a:xfrm>
            <a:prstGeom prst="roundRect">
              <a:avLst>
                <a:gd name="adj" fmla="val 137143"/>
              </a:avLst>
            </a:prstGeom>
            <a:solidFill>
              <a:srgbClr val="D5A57D"/>
            </a:solidFill>
            <a:ln/>
          </p:spPr>
          <p:txBody>
            <a:bodyPr wrap="square" rtlCol="0" anchor="ctr"/>
            <a:lstStyle/>
            <a:p>
              <a:pPr marL="0" indent="0">
                <a:buNone/>
              </a:pPr>
              <a:endParaRPr lang="en-US" dirty="0"/>
            </a:p>
          </p:txBody>
        </p:sp>
        <p:sp>
          <p:nvSpPr>
            <p:cNvPr id="113" name="Text 5">
              <a:extLst>
                <a:ext uri="{FF2B5EF4-FFF2-40B4-BE49-F238E27FC236}">
                  <a16:creationId xmlns:a16="http://schemas.microsoft.com/office/drawing/2014/main" id="{A33CD6AD-4D48-690B-9184-15C7067B1CEC}"/>
                </a:ext>
              </a:extLst>
            </p:cNvPr>
            <p:cNvSpPr/>
            <p:nvPr/>
          </p:nvSpPr>
          <p:spPr>
            <a:xfrm>
              <a:off x="662733" y="2294956"/>
              <a:ext cx="1015849" cy="165492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algn="ctr">
                <a:lnSpc>
                  <a:spcPts val="1365"/>
                </a:lnSpc>
              </a:pPr>
              <a:r>
                <a:rPr lang="ko-KR" altLang="en-US" sz="1400" dirty="0">
                  <a:solidFill>
                    <a:srgbClr val="6B4423"/>
                  </a:solidFill>
                  <a:latin typeface="LG Smart UI SemiBold" panose="020B0700000101010101" pitchFamily="50" charset="-127"/>
                  <a:ea typeface="LG Smart UI SemiBold" panose="020B0700000101010101" pitchFamily="50" charset="-127"/>
                  <a:cs typeface="Arial" pitchFamily="34" charset="-120"/>
                </a:rPr>
                <a:t>기온</a:t>
              </a:r>
              <a:endParaRPr lang="en-US" altLang="ko-KR" sz="1400" dirty="0">
                <a:solidFill>
                  <a:srgbClr val="6B4423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itchFamily="34" charset="-120"/>
              </a:endParaRPr>
            </a:p>
          </p:txBody>
        </p:sp>
      </p:grpSp>
      <p:grpSp>
        <p:nvGrpSpPr>
          <p:cNvPr id="114" name="그룹 113">
            <a:extLst>
              <a:ext uri="{FF2B5EF4-FFF2-40B4-BE49-F238E27FC236}">
                <a16:creationId xmlns:a16="http://schemas.microsoft.com/office/drawing/2014/main" id="{935D305E-4EAB-2A60-3DAA-B47CBCF96935}"/>
              </a:ext>
            </a:extLst>
          </p:cNvPr>
          <p:cNvGrpSpPr/>
          <p:nvPr/>
        </p:nvGrpSpPr>
        <p:grpSpPr>
          <a:xfrm>
            <a:off x="695822" y="4125898"/>
            <a:ext cx="1052479" cy="288000"/>
            <a:chOff x="634407" y="2203517"/>
            <a:chExt cx="1052479" cy="339651"/>
          </a:xfrm>
        </p:grpSpPr>
        <p:sp>
          <p:nvSpPr>
            <p:cNvPr id="115" name="Text 3">
              <a:extLst>
                <a:ext uri="{FF2B5EF4-FFF2-40B4-BE49-F238E27FC236}">
                  <a16:creationId xmlns:a16="http://schemas.microsoft.com/office/drawing/2014/main" id="{A4D163B0-7387-3436-19D9-3367ACD04DE0}"/>
                </a:ext>
              </a:extLst>
            </p:cNvPr>
            <p:cNvSpPr/>
            <p:nvPr/>
          </p:nvSpPr>
          <p:spPr>
            <a:xfrm>
              <a:off x="634407" y="2203517"/>
              <a:ext cx="1052479" cy="339651"/>
            </a:xfrm>
            <a:prstGeom prst="roundRect">
              <a:avLst>
                <a:gd name="adj" fmla="val 137143"/>
              </a:avLst>
            </a:prstGeom>
            <a:solidFill>
              <a:srgbClr val="D5A57D"/>
            </a:solidFill>
            <a:ln/>
          </p:spPr>
          <p:txBody>
            <a:bodyPr wrap="square" rtlCol="0" anchor="ctr"/>
            <a:lstStyle/>
            <a:p>
              <a:pPr marL="0" indent="0">
                <a:buNone/>
              </a:pPr>
              <a:endParaRPr lang="en-US" dirty="0"/>
            </a:p>
          </p:txBody>
        </p:sp>
        <p:sp>
          <p:nvSpPr>
            <p:cNvPr id="116" name="Text 5">
              <a:extLst>
                <a:ext uri="{FF2B5EF4-FFF2-40B4-BE49-F238E27FC236}">
                  <a16:creationId xmlns:a16="http://schemas.microsoft.com/office/drawing/2014/main" id="{3DB7AFBF-965C-E28C-5690-F637D80CC2B9}"/>
                </a:ext>
              </a:extLst>
            </p:cNvPr>
            <p:cNvSpPr/>
            <p:nvPr/>
          </p:nvSpPr>
          <p:spPr>
            <a:xfrm>
              <a:off x="662733" y="2294956"/>
              <a:ext cx="1015849" cy="165492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algn="ctr">
                <a:lnSpc>
                  <a:spcPts val="1365"/>
                </a:lnSpc>
              </a:pPr>
              <a:r>
                <a:rPr lang="ko-KR" altLang="en-US" sz="1400" dirty="0">
                  <a:solidFill>
                    <a:srgbClr val="6B4423"/>
                  </a:solidFill>
                  <a:latin typeface="LG Smart UI SemiBold" panose="020B0700000101010101" pitchFamily="50" charset="-127"/>
                  <a:ea typeface="LG Smart UI SemiBold" panose="020B0700000101010101" pitchFamily="50" charset="-127"/>
                  <a:cs typeface="Arial" pitchFamily="34" charset="-120"/>
                </a:rPr>
                <a:t>강수</a:t>
              </a:r>
              <a:endParaRPr lang="en-US" altLang="ko-KR" sz="1400" dirty="0">
                <a:solidFill>
                  <a:srgbClr val="6B4423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itchFamily="34" charset="-120"/>
              </a:endParaRPr>
            </a:p>
          </p:txBody>
        </p:sp>
      </p:grp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62940DDF-A034-292F-A028-7E0B74C46D30}"/>
              </a:ext>
            </a:extLst>
          </p:cNvPr>
          <p:cNvGrpSpPr/>
          <p:nvPr/>
        </p:nvGrpSpPr>
        <p:grpSpPr>
          <a:xfrm>
            <a:off x="695822" y="4471828"/>
            <a:ext cx="1052479" cy="288000"/>
            <a:chOff x="634407" y="2203517"/>
            <a:chExt cx="1052479" cy="339651"/>
          </a:xfrm>
        </p:grpSpPr>
        <p:sp>
          <p:nvSpPr>
            <p:cNvPr id="118" name="Text 3">
              <a:extLst>
                <a:ext uri="{FF2B5EF4-FFF2-40B4-BE49-F238E27FC236}">
                  <a16:creationId xmlns:a16="http://schemas.microsoft.com/office/drawing/2014/main" id="{973ACC51-F97D-7E56-9682-A68A853EC62A}"/>
                </a:ext>
              </a:extLst>
            </p:cNvPr>
            <p:cNvSpPr/>
            <p:nvPr/>
          </p:nvSpPr>
          <p:spPr>
            <a:xfrm>
              <a:off x="634407" y="2203517"/>
              <a:ext cx="1052479" cy="339651"/>
            </a:xfrm>
            <a:prstGeom prst="roundRect">
              <a:avLst>
                <a:gd name="adj" fmla="val 137143"/>
              </a:avLst>
            </a:prstGeom>
            <a:solidFill>
              <a:srgbClr val="D5A57D"/>
            </a:solidFill>
            <a:ln/>
          </p:spPr>
          <p:txBody>
            <a:bodyPr wrap="square" rtlCol="0" anchor="ctr"/>
            <a:lstStyle/>
            <a:p>
              <a:pPr marL="0" indent="0">
                <a:buNone/>
              </a:pPr>
              <a:endParaRPr lang="en-US" dirty="0"/>
            </a:p>
          </p:txBody>
        </p:sp>
        <p:sp>
          <p:nvSpPr>
            <p:cNvPr id="119" name="Text 5">
              <a:extLst>
                <a:ext uri="{FF2B5EF4-FFF2-40B4-BE49-F238E27FC236}">
                  <a16:creationId xmlns:a16="http://schemas.microsoft.com/office/drawing/2014/main" id="{0A45F21F-5E9C-274D-5A34-B515336A2EFF}"/>
                </a:ext>
              </a:extLst>
            </p:cNvPr>
            <p:cNvSpPr/>
            <p:nvPr/>
          </p:nvSpPr>
          <p:spPr>
            <a:xfrm>
              <a:off x="662733" y="2294956"/>
              <a:ext cx="1015849" cy="165492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algn="ctr">
                <a:lnSpc>
                  <a:spcPts val="1365"/>
                </a:lnSpc>
              </a:pPr>
              <a:r>
                <a:rPr lang="ko-KR" altLang="en-US" sz="1400" dirty="0">
                  <a:solidFill>
                    <a:srgbClr val="6B4423"/>
                  </a:solidFill>
                  <a:latin typeface="LG Smart UI SemiBold" panose="020B0700000101010101" pitchFamily="50" charset="-127"/>
                  <a:ea typeface="LG Smart UI SemiBold" panose="020B0700000101010101" pitchFamily="50" charset="-127"/>
                  <a:cs typeface="Arial" pitchFamily="34" charset="-120"/>
                </a:rPr>
                <a:t>강수형태</a:t>
              </a:r>
              <a:endParaRPr lang="en-US" altLang="ko-KR" sz="1400" dirty="0">
                <a:solidFill>
                  <a:srgbClr val="6B4423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itchFamily="34" charset="-120"/>
              </a:endParaRPr>
            </a:p>
          </p:txBody>
        </p:sp>
      </p:grpSp>
      <p:grpSp>
        <p:nvGrpSpPr>
          <p:cNvPr id="120" name="그룹 119">
            <a:extLst>
              <a:ext uri="{FF2B5EF4-FFF2-40B4-BE49-F238E27FC236}">
                <a16:creationId xmlns:a16="http://schemas.microsoft.com/office/drawing/2014/main" id="{C1E53638-A9FE-9D11-37B5-BF65FA9FD2B0}"/>
              </a:ext>
            </a:extLst>
          </p:cNvPr>
          <p:cNvGrpSpPr/>
          <p:nvPr/>
        </p:nvGrpSpPr>
        <p:grpSpPr>
          <a:xfrm>
            <a:off x="695822" y="3434044"/>
            <a:ext cx="1052479" cy="288000"/>
            <a:chOff x="634407" y="2203517"/>
            <a:chExt cx="1052479" cy="339651"/>
          </a:xfrm>
        </p:grpSpPr>
        <p:sp>
          <p:nvSpPr>
            <p:cNvPr id="121" name="Text 3">
              <a:extLst>
                <a:ext uri="{FF2B5EF4-FFF2-40B4-BE49-F238E27FC236}">
                  <a16:creationId xmlns:a16="http://schemas.microsoft.com/office/drawing/2014/main" id="{B6250CFE-6C95-61CA-C4E9-11F72296D4F9}"/>
                </a:ext>
              </a:extLst>
            </p:cNvPr>
            <p:cNvSpPr/>
            <p:nvPr/>
          </p:nvSpPr>
          <p:spPr>
            <a:xfrm>
              <a:off x="634407" y="2203517"/>
              <a:ext cx="1052479" cy="339651"/>
            </a:xfrm>
            <a:prstGeom prst="roundRect">
              <a:avLst>
                <a:gd name="adj" fmla="val 137143"/>
              </a:avLst>
            </a:prstGeom>
            <a:solidFill>
              <a:srgbClr val="D5A57D"/>
            </a:solidFill>
            <a:ln/>
          </p:spPr>
          <p:txBody>
            <a:bodyPr wrap="square" rtlCol="0" anchor="ctr"/>
            <a:lstStyle/>
            <a:p>
              <a:pPr marL="0" indent="0">
                <a:buNone/>
              </a:pPr>
              <a:endParaRPr lang="en-US" dirty="0"/>
            </a:p>
          </p:txBody>
        </p:sp>
        <p:sp>
          <p:nvSpPr>
            <p:cNvPr id="122" name="Text 5">
              <a:extLst>
                <a:ext uri="{FF2B5EF4-FFF2-40B4-BE49-F238E27FC236}">
                  <a16:creationId xmlns:a16="http://schemas.microsoft.com/office/drawing/2014/main" id="{541DF317-4FEA-80DF-F3A4-79EAF01D88B4}"/>
                </a:ext>
              </a:extLst>
            </p:cNvPr>
            <p:cNvSpPr/>
            <p:nvPr/>
          </p:nvSpPr>
          <p:spPr>
            <a:xfrm>
              <a:off x="662733" y="2294956"/>
              <a:ext cx="1015849" cy="165492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algn="ctr">
                <a:lnSpc>
                  <a:spcPts val="1365"/>
                </a:lnSpc>
              </a:pPr>
              <a:r>
                <a:rPr lang="ko-KR" altLang="en-US" sz="1400" dirty="0">
                  <a:solidFill>
                    <a:srgbClr val="6B4423"/>
                  </a:solidFill>
                  <a:latin typeface="LG Smart UI SemiBold" panose="020B0700000101010101" pitchFamily="50" charset="-127"/>
                  <a:ea typeface="LG Smart UI SemiBold" panose="020B0700000101010101" pitchFamily="50" charset="-127"/>
                  <a:cs typeface="Arial" pitchFamily="34" charset="-120"/>
                </a:rPr>
                <a:t>골목상권 매출</a:t>
              </a:r>
              <a:endParaRPr lang="en-US" altLang="ko-KR" sz="1400" dirty="0">
                <a:solidFill>
                  <a:srgbClr val="6B4423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itchFamily="34" charset="-120"/>
              </a:endParaRPr>
            </a:p>
          </p:txBody>
        </p:sp>
      </p:grpSp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C4C23357-18BD-BDAA-E9BE-C7F87D4D5BDA}"/>
              </a:ext>
            </a:extLst>
          </p:cNvPr>
          <p:cNvGrpSpPr/>
          <p:nvPr/>
        </p:nvGrpSpPr>
        <p:grpSpPr>
          <a:xfrm>
            <a:off x="695822" y="2742190"/>
            <a:ext cx="1052479" cy="288000"/>
            <a:chOff x="634407" y="2203517"/>
            <a:chExt cx="1052479" cy="339651"/>
          </a:xfrm>
        </p:grpSpPr>
        <p:sp>
          <p:nvSpPr>
            <p:cNvPr id="124" name="Text 3">
              <a:extLst>
                <a:ext uri="{FF2B5EF4-FFF2-40B4-BE49-F238E27FC236}">
                  <a16:creationId xmlns:a16="http://schemas.microsoft.com/office/drawing/2014/main" id="{096666E6-B5D0-FB89-5FFC-FBE3F495E47E}"/>
                </a:ext>
              </a:extLst>
            </p:cNvPr>
            <p:cNvSpPr/>
            <p:nvPr/>
          </p:nvSpPr>
          <p:spPr>
            <a:xfrm>
              <a:off x="634407" y="2203517"/>
              <a:ext cx="1052479" cy="339651"/>
            </a:xfrm>
            <a:prstGeom prst="roundRect">
              <a:avLst>
                <a:gd name="adj" fmla="val 137143"/>
              </a:avLst>
            </a:prstGeom>
            <a:solidFill>
              <a:srgbClr val="D5A57D"/>
            </a:solidFill>
            <a:ln/>
          </p:spPr>
          <p:txBody>
            <a:bodyPr wrap="square" rtlCol="0" anchor="ctr"/>
            <a:lstStyle/>
            <a:p>
              <a:pPr marL="0" indent="0">
                <a:buNone/>
              </a:pPr>
              <a:endParaRPr lang="en-US" dirty="0"/>
            </a:p>
          </p:txBody>
        </p:sp>
        <p:sp>
          <p:nvSpPr>
            <p:cNvPr id="125" name="Text 5">
              <a:extLst>
                <a:ext uri="{FF2B5EF4-FFF2-40B4-BE49-F238E27FC236}">
                  <a16:creationId xmlns:a16="http://schemas.microsoft.com/office/drawing/2014/main" id="{BA161886-BF18-A22C-8A6C-69ED95DD1C75}"/>
                </a:ext>
              </a:extLst>
            </p:cNvPr>
            <p:cNvSpPr/>
            <p:nvPr/>
          </p:nvSpPr>
          <p:spPr>
            <a:xfrm>
              <a:off x="662733" y="2294956"/>
              <a:ext cx="1015849" cy="165492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algn="ctr">
                <a:lnSpc>
                  <a:spcPts val="1365"/>
                </a:lnSpc>
              </a:pPr>
              <a:r>
                <a:rPr lang="ko-KR" altLang="en-US" sz="1400" dirty="0">
                  <a:solidFill>
                    <a:srgbClr val="6B4423"/>
                  </a:solidFill>
                  <a:latin typeface="LG Smart UI SemiBold" panose="020B0700000101010101" pitchFamily="50" charset="-127"/>
                  <a:ea typeface="LG Smart UI SemiBold" panose="020B0700000101010101" pitchFamily="50" charset="-127"/>
                  <a:cs typeface="Arial" pitchFamily="34" charset="-120"/>
                </a:rPr>
                <a:t>행정동 격자</a:t>
              </a:r>
              <a:endParaRPr lang="en-US" altLang="ko-KR" sz="1400" dirty="0">
                <a:solidFill>
                  <a:srgbClr val="6B4423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itchFamily="34" charset="-120"/>
              </a:endParaRPr>
            </a:p>
          </p:txBody>
        </p:sp>
      </p:grpSp>
      <p:grpSp>
        <p:nvGrpSpPr>
          <p:cNvPr id="126" name="그룹 125">
            <a:extLst>
              <a:ext uri="{FF2B5EF4-FFF2-40B4-BE49-F238E27FC236}">
                <a16:creationId xmlns:a16="http://schemas.microsoft.com/office/drawing/2014/main" id="{B683D765-CC16-9913-F1A6-3DF6AB2A689E}"/>
              </a:ext>
            </a:extLst>
          </p:cNvPr>
          <p:cNvGrpSpPr/>
          <p:nvPr/>
        </p:nvGrpSpPr>
        <p:grpSpPr>
          <a:xfrm>
            <a:off x="695822" y="3088117"/>
            <a:ext cx="1052479" cy="288000"/>
            <a:chOff x="634407" y="2203517"/>
            <a:chExt cx="1052479" cy="339651"/>
          </a:xfrm>
        </p:grpSpPr>
        <p:sp>
          <p:nvSpPr>
            <p:cNvPr id="127" name="Text 3">
              <a:extLst>
                <a:ext uri="{FF2B5EF4-FFF2-40B4-BE49-F238E27FC236}">
                  <a16:creationId xmlns:a16="http://schemas.microsoft.com/office/drawing/2014/main" id="{84018DA9-56CA-35EF-E30C-2CED118470F3}"/>
                </a:ext>
              </a:extLst>
            </p:cNvPr>
            <p:cNvSpPr/>
            <p:nvPr/>
          </p:nvSpPr>
          <p:spPr>
            <a:xfrm>
              <a:off x="634407" y="2203517"/>
              <a:ext cx="1052479" cy="339651"/>
            </a:xfrm>
            <a:prstGeom prst="roundRect">
              <a:avLst>
                <a:gd name="adj" fmla="val 137143"/>
              </a:avLst>
            </a:prstGeom>
            <a:solidFill>
              <a:srgbClr val="D5A57D"/>
            </a:solidFill>
            <a:ln/>
          </p:spPr>
          <p:txBody>
            <a:bodyPr wrap="square" rtlCol="0" anchor="ctr"/>
            <a:lstStyle/>
            <a:p>
              <a:pPr marL="0" indent="0">
                <a:buNone/>
              </a:pPr>
              <a:endParaRPr lang="en-US" dirty="0"/>
            </a:p>
          </p:txBody>
        </p:sp>
        <p:sp>
          <p:nvSpPr>
            <p:cNvPr id="128" name="Text 5">
              <a:extLst>
                <a:ext uri="{FF2B5EF4-FFF2-40B4-BE49-F238E27FC236}">
                  <a16:creationId xmlns:a16="http://schemas.microsoft.com/office/drawing/2014/main" id="{B5642FAA-E9FE-CC8A-1005-49E297D4CBAF}"/>
                </a:ext>
              </a:extLst>
            </p:cNvPr>
            <p:cNvSpPr/>
            <p:nvPr/>
          </p:nvSpPr>
          <p:spPr>
            <a:xfrm>
              <a:off x="662733" y="2294956"/>
              <a:ext cx="1015849" cy="165492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algn="ctr">
                <a:lnSpc>
                  <a:spcPts val="1365"/>
                </a:lnSpc>
              </a:pPr>
              <a:r>
                <a:rPr lang="ko-KR" altLang="en-US" sz="1400" dirty="0">
                  <a:solidFill>
                    <a:srgbClr val="6B4423"/>
                  </a:solidFill>
                  <a:latin typeface="LG Smart UI SemiBold" panose="020B0700000101010101" pitchFamily="50" charset="-127"/>
                  <a:ea typeface="LG Smart UI SemiBold" panose="020B0700000101010101" pitchFamily="50" charset="-127"/>
                  <a:cs typeface="Arial" pitchFamily="34" charset="-120"/>
                </a:rPr>
                <a:t>상가 업소 조회</a:t>
              </a:r>
              <a:endParaRPr lang="en-US" altLang="ko-KR" sz="1400" dirty="0">
                <a:solidFill>
                  <a:srgbClr val="6B4423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itchFamily="34" charset="-120"/>
              </a:endParaRPr>
            </a:p>
          </p:txBody>
        </p:sp>
      </p:grpSp>
      <p:cxnSp>
        <p:nvCxnSpPr>
          <p:cNvPr id="139" name="연결선: 꺾임 138">
            <a:extLst>
              <a:ext uri="{FF2B5EF4-FFF2-40B4-BE49-F238E27FC236}">
                <a16:creationId xmlns:a16="http://schemas.microsoft.com/office/drawing/2014/main" id="{80BD4BE2-9F4F-89EF-8AA9-076E68005CE8}"/>
              </a:ext>
            </a:extLst>
          </p:cNvPr>
          <p:cNvCxnSpPr>
            <a:cxnSpLocks/>
          </p:cNvCxnSpPr>
          <p:nvPr/>
        </p:nvCxnSpPr>
        <p:spPr>
          <a:xfrm>
            <a:off x="1722540" y="3888833"/>
            <a:ext cx="12700" cy="396000"/>
          </a:xfrm>
          <a:prstGeom prst="bentConnector3">
            <a:avLst>
              <a:gd name="adj1" fmla="val 1250780"/>
            </a:avLst>
          </a:prstGeom>
          <a:ln w="19050">
            <a:solidFill>
              <a:srgbClr val="D5A57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6" name="직선 연결선 145">
            <a:extLst>
              <a:ext uri="{FF2B5EF4-FFF2-40B4-BE49-F238E27FC236}">
                <a16:creationId xmlns:a16="http://schemas.microsoft.com/office/drawing/2014/main" id="{181E3DC2-F043-F230-8B65-344A7A996081}"/>
              </a:ext>
            </a:extLst>
          </p:cNvPr>
          <p:cNvCxnSpPr>
            <a:cxnSpLocks/>
            <a:endCxn id="136" idx="1"/>
          </p:cNvCxnSpPr>
          <p:nvPr/>
        </p:nvCxnSpPr>
        <p:spPr>
          <a:xfrm>
            <a:off x="1892306" y="4084275"/>
            <a:ext cx="111670" cy="0"/>
          </a:xfrm>
          <a:prstGeom prst="line">
            <a:avLst/>
          </a:prstGeom>
          <a:ln w="19050">
            <a:solidFill>
              <a:srgbClr val="D5A57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0" name="연결선: 꺾임 149">
            <a:extLst>
              <a:ext uri="{FF2B5EF4-FFF2-40B4-BE49-F238E27FC236}">
                <a16:creationId xmlns:a16="http://schemas.microsoft.com/office/drawing/2014/main" id="{1C8B811D-6156-901A-CA30-4ED3EF410ED9}"/>
              </a:ext>
            </a:extLst>
          </p:cNvPr>
          <p:cNvCxnSpPr>
            <a:cxnSpLocks/>
          </p:cNvCxnSpPr>
          <p:nvPr/>
        </p:nvCxnSpPr>
        <p:spPr>
          <a:xfrm>
            <a:off x="1722540" y="2512216"/>
            <a:ext cx="12700" cy="396000"/>
          </a:xfrm>
          <a:prstGeom prst="bentConnector3">
            <a:avLst>
              <a:gd name="adj1" fmla="val 1250780"/>
            </a:avLst>
          </a:prstGeom>
          <a:ln w="19050">
            <a:solidFill>
              <a:srgbClr val="D5A57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1" name="직선 연결선 150">
            <a:extLst>
              <a:ext uri="{FF2B5EF4-FFF2-40B4-BE49-F238E27FC236}">
                <a16:creationId xmlns:a16="http://schemas.microsoft.com/office/drawing/2014/main" id="{51B12A34-05A9-7AE1-8EAA-C6322387D963}"/>
              </a:ext>
            </a:extLst>
          </p:cNvPr>
          <p:cNvCxnSpPr>
            <a:cxnSpLocks/>
          </p:cNvCxnSpPr>
          <p:nvPr/>
        </p:nvCxnSpPr>
        <p:spPr>
          <a:xfrm>
            <a:off x="1690737" y="2194336"/>
            <a:ext cx="391551" cy="0"/>
          </a:xfrm>
          <a:prstGeom prst="line">
            <a:avLst/>
          </a:prstGeom>
          <a:ln w="19050">
            <a:solidFill>
              <a:srgbClr val="D5A57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0" name="직선 연결선 159">
            <a:extLst>
              <a:ext uri="{FF2B5EF4-FFF2-40B4-BE49-F238E27FC236}">
                <a16:creationId xmlns:a16="http://schemas.microsoft.com/office/drawing/2014/main" id="{6CF130DB-9515-517A-8ECF-FE76A1D6698C}"/>
              </a:ext>
            </a:extLst>
          </p:cNvPr>
          <p:cNvCxnSpPr>
            <a:cxnSpLocks/>
          </p:cNvCxnSpPr>
          <p:nvPr/>
        </p:nvCxnSpPr>
        <p:spPr>
          <a:xfrm>
            <a:off x="1892306" y="2684263"/>
            <a:ext cx="111670" cy="0"/>
          </a:xfrm>
          <a:prstGeom prst="line">
            <a:avLst/>
          </a:prstGeom>
          <a:ln w="19050">
            <a:solidFill>
              <a:srgbClr val="D5A57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162" name="그룹 161">
            <a:extLst>
              <a:ext uri="{FF2B5EF4-FFF2-40B4-BE49-F238E27FC236}">
                <a16:creationId xmlns:a16="http://schemas.microsoft.com/office/drawing/2014/main" id="{A52DA2CA-91E0-BACF-A2D3-87B051AA3CD2}"/>
              </a:ext>
            </a:extLst>
          </p:cNvPr>
          <p:cNvGrpSpPr/>
          <p:nvPr/>
        </p:nvGrpSpPr>
        <p:grpSpPr>
          <a:xfrm>
            <a:off x="3321475" y="2031307"/>
            <a:ext cx="1052479" cy="288000"/>
            <a:chOff x="634407" y="2203517"/>
            <a:chExt cx="1052479" cy="339651"/>
          </a:xfrm>
        </p:grpSpPr>
        <p:sp>
          <p:nvSpPr>
            <p:cNvPr id="163" name="Text 3">
              <a:extLst>
                <a:ext uri="{FF2B5EF4-FFF2-40B4-BE49-F238E27FC236}">
                  <a16:creationId xmlns:a16="http://schemas.microsoft.com/office/drawing/2014/main" id="{24B11357-8C85-56F8-843F-B61102D413A6}"/>
                </a:ext>
              </a:extLst>
            </p:cNvPr>
            <p:cNvSpPr/>
            <p:nvPr/>
          </p:nvSpPr>
          <p:spPr>
            <a:xfrm>
              <a:off x="634407" y="2203517"/>
              <a:ext cx="1052479" cy="339651"/>
            </a:xfrm>
            <a:prstGeom prst="roundRect">
              <a:avLst>
                <a:gd name="adj" fmla="val 137143"/>
              </a:avLst>
            </a:prstGeom>
            <a:solidFill>
              <a:srgbClr val="D5A57D"/>
            </a:solidFill>
            <a:ln/>
          </p:spPr>
          <p:txBody>
            <a:bodyPr wrap="square" rtlCol="0" anchor="ctr"/>
            <a:lstStyle/>
            <a:p>
              <a:pPr marL="0" indent="0">
                <a:buNone/>
              </a:pPr>
              <a:endParaRPr lang="en-US" dirty="0"/>
            </a:p>
          </p:txBody>
        </p:sp>
        <p:sp>
          <p:nvSpPr>
            <p:cNvPr id="164" name="Text 5">
              <a:extLst>
                <a:ext uri="{FF2B5EF4-FFF2-40B4-BE49-F238E27FC236}">
                  <a16:creationId xmlns:a16="http://schemas.microsoft.com/office/drawing/2014/main" id="{5BCFE4C6-CE97-A77C-FE87-361F543A4734}"/>
                </a:ext>
              </a:extLst>
            </p:cNvPr>
            <p:cNvSpPr/>
            <p:nvPr/>
          </p:nvSpPr>
          <p:spPr>
            <a:xfrm>
              <a:off x="662733" y="2294956"/>
              <a:ext cx="1015849" cy="165491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algn="ctr">
                <a:lnSpc>
                  <a:spcPts val="1365"/>
                </a:lnSpc>
              </a:pPr>
              <a:r>
                <a:rPr lang="ko-KR" altLang="en-US" sz="1400" dirty="0">
                  <a:solidFill>
                    <a:srgbClr val="6B4423"/>
                  </a:solidFill>
                  <a:latin typeface="LG Smart UI SemiBold" panose="020B0700000101010101" pitchFamily="50" charset="-127"/>
                  <a:ea typeface="LG Smart UI SemiBold" panose="020B0700000101010101" pitchFamily="50" charset="-127"/>
                  <a:cs typeface="Arial" pitchFamily="34" charset="-120"/>
                </a:rPr>
                <a:t>매출</a:t>
              </a:r>
              <a:endParaRPr lang="en-US" altLang="ko-KR" sz="1400" dirty="0">
                <a:solidFill>
                  <a:srgbClr val="6B4423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itchFamily="34" charset="-120"/>
              </a:endParaRPr>
            </a:p>
          </p:txBody>
        </p:sp>
      </p:grpSp>
      <p:grpSp>
        <p:nvGrpSpPr>
          <p:cNvPr id="165" name="그룹 164">
            <a:extLst>
              <a:ext uri="{FF2B5EF4-FFF2-40B4-BE49-F238E27FC236}">
                <a16:creationId xmlns:a16="http://schemas.microsoft.com/office/drawing/2014/main" id="{D47277D8-605C-83F0-9B73-5669B7325596}"/>
              </a:ext>
            </a:extLst>
          </p:cNvPr>
          <p:cNvGrpSpPr/>
          <p:nvPr/>
        </p:nvGrpSpPr>
        <p:grpSpPr>
          <a:xfrm>
            <a:off x="3321475" y="2541556"/>
            <a:ext cx="1052479" cy="288000"/>
            <a:chOff x="634407" y="2203517"/>
            <a:chExt cx="1052479" cy="339651"/>
          </a:xfrm>
        </p:grpSpPr>
        <p:sp>
          <p:nvSpPr>
            <p:cNvPr id="166" name="Text 3">
              <a:extLst>
                <a:ext uri="{FF2B5EF4-FFF2-40B4-BE49-F238E27FC236}">
                  <a16:creationId xmlns:a16="http://schemas.microsoft.com/office/drawing/2014/main" id="{7574A456-3816-2C9B-BEDF-0CE86A473040}"/>
                </a:ext>
              </a:extLst>
            </p:cNvPr>
            <p:cNvSpPr/>
            <p:nvPr/>
          </p:nvSpPr>
          <p:spPr>
            <a:xfrm>
              <a:off x="634407" y="2203517"/>
              <a:ext cx="1052479" cy="339651"/>
            </a:xfrm>
            <a:prstGeom prst="roundRect">
              <a:avLst>
                <a:gd name="adj" fmla="val 137143"/>
              </a:avLst>
            </a:prstGeom>
            <a:solidFill>
              <a:srgbClr val="D5A57D"/>
            </a:solidFill>
            <a:ln/>
          </p:spPr>
          <p:txBody>
            <a:bodyPr wrap="square" rtlCol="0" anchor="ctr"/>
            <a:lstStyle/>
            <a:p>
              <a:pPr marL="0" indent="0">
                <a:buNone/>
              </a:pPr>
              <a:endParaRPr lang="en-US" dirty="0"/>
            </a:p>
          </p:txBody>
        </p:sp>
        <p:sp>
          <p:nvSpPr>
            <p:cNvPr id="167" name="Text 5">
              <a:extLst>
                <a:ext uri="{FF2B5EF4-FFF2-40B4-BE49-F238E27FC236}">
                  <a16:creationId xmlns:a16="http://schemas.microsoft.com/office/drawing/2014/main" id="{531B4021-140E-E658-BAB3-2D2D9F0DC70B}"/>
                </a:ext>
              </a:extLst>
            </p:cNvPr>
            <p:cNvSpPr/>
            <p:nvPr/>
          </p:nvSpPr>
          <p:spPr>
            <a:xfrm>
              <a:off x="662733" y="2294956"/>
              <a:ext cx="1015849" cy="165491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algn="ctr">
                <a:lnSpc>
                  <a:spcPts val="1365"/>
                </a:lnSpc>
              </a:pPr>
              <a:r>
                <a:rPr lang="ko-KR" altLang="en-US" sz="1400" dirty="0">
                  <a:solidFill>
                    <a:srgbClr val="6B4423"/>
                  </a:solidFill>
                  <a:latin typeface="LG Smart UI SemiBold" panose="020B0700000101010101" pitchFamily="50" charset="-127"/>
                  <a:ea typeface="LG Smart UI SemiBold" panose="020B0700000101010101" pitchFamily="50" charset="-127"/>
                  <a:cs typeface="Arial" pitchFamily="34" charset="-120"/>
                </a:rPr>
                <a:t>행정</a:t>
              </a:r>
              <a:endParaRPr lang="en-US" altLang="ko-KR" sz="1400" dirty="0">
                <a:solidFill>
                  <a:srgbClr val="6B4423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itchFamily="34" charset="-120"/>
              </a:endParaRPr>
            </a:p>
          </p:txBody>
        </p:sp>
      </p:grpSp>
      <p:grpSp>
        <p:nvGrpSpPr>
          <p:cNvPr id="168" name="그룹 167">
            <a:extLst>
              <a:ext uri="{FF2B5EF4-FFF2-40B4-BE49-F238E27FC236}">
                <a16:creationId xmlns:a16="http://schemas.microsoft.com/office/drawing/2014/main" id="{196E82F7-0C0C-AFA6-842E-739480F996C3}"/>
              </a:ext>
            </a:extLst>
          </p:cNvPr>
          <p:cNvGrpSpPr/>
          <p:nvPr/>
        </p:nvGrpSpPr>
        <p:grpSpPr>
          <a:xfrm>
            <a:off x="3321475" y="3940275"/>
            <a:ext cx="1052479" cy="288000"/>
            <a:chOff x="634407" y="2203517"/>
            <a:chExt cx="1052479" cy="339651"/>
          </a:xfrm>
        </p:grpSpPr>
        <p:sp>
          <p:nvSpPr>
            <p:cNvPr id="169" name="Text 3">
              <a:extLst>
                <a:ext uri="{FF2B5EF4-FFF2-40B4-BE49-F238E27FC236}">
                  <a16:creationId xmlns:a16="http://schemas.microsoft.com/office/drawing/2014/main" id="{80F371D5-28CE-A114-B0F0-F6FBA48484C7}"/>
                </a:ext>
              </a:extLst>
            </p:cNvPr>
            <p:cNvSpPr/>
            <p:nvPr/>
          </p:nvSpPr>
          <p:spPr>
            <a:xfrm>
              <a:off x="634407" y="2203517"/>
              <a:ext cx="1052479" cy="339651"/>
            </a:xfrm>
            <a:prstGeom prst="roundRect">
              <a:avLst>
                <a:gd name="adj" fmla="val 137143"/>
              </a:avLst>
            </a:prstGeom>
            <a:solidFill>
              <a:srgbClr val="D5A57D"/>
            </a:solidFill>
            <a:ln/>
          </p:spPr>
          <p:txBody>
            <a:bodyPr wrap="square" rtlCol="0" anchor="ctr"/>
            <a:lstStyle/>
            <a:p>
              <a:pPr marL="0" indent="0">
                <a:buNone/>
              </a:pPr>
              <a:endParaRPr lang="en-US" dirty="0"/>
            </a:p>
          </p:txBody>
        </p:sp>
        <p:sp>
          <p:nvSpPr>
            <p:cNvPr id="170" name="Text 5">
              <a:extLst>
                <a:ext uri="{FF2B5EF4-FFF2-40B4-BE49-F238E27FC236}">
                  <a16:creationId xmlns:a16="http://schemas.microsoft.com/office/drawing/2014/main" id="{80573135-FFF6-5E0E-B8BD-136E09ABA177}"/>
                </a:ext>
              </a:extLst>
            </p:cNvPr>
            <p:cNvSpPr/>
            <p:nvPr/>
          </p:nvSpPr>
          <p:spPr>
            <a:xfrm>
              <a:off x="662733" y="2294956"/>
              <a:ext cx="1015849" cy="165491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algn="ctr">
                <a:lnSpc>
                  <a:spcPts val="1365"/>
                </a:lnSpc>
              </a:pPr>
              <a:r>
                <a:rPr lang="ko-KR" altLang="en-US" sz="1400" dirty="0">
                  <a:solidFill>
                    <a:srgbClr val="6B4423"/>
                  </a:solidFill>
                  <a:latin typeface="LG Smart UI SemiBold" panose="020B0700000101010101" pitchFamily="50" charset="-127"/>
                  <a:ea typeface="LG Smart UI SemiBold" panose="020B0700000101010101" pitchFamily="50" charset="-127"/>
                  <a:cs typeface="Arial" pitchFamily="34" charset="-120"/>
                </a:rPr>
                <a:t>기상</a:t>
              </a:r>
              <a:endParaRPr lang="en-US" altLang="ko-KR" sz="1400" dirty="0">
                <a:solidFill>
                  <a:srgbClr val="6B4423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itchFamily="34" charset="-120"/>
              </a:endParaRPr>
            </a:p>
          </p:txBody>
        </p:sp>
      </p:grpSp>
      <p:cxnSp>
        <p:nvCxnSpPr>
          <p:cNvPr id="171" name="직선 연결선 170">
            <a:extLst>
              <a:ext uri="{FF2B5EF4-FFF2-40B4-BE49-F238E27FC236}">
                <a16:creationId xmlns:a16="http://schemas.microsoft.com/office/drawing/2014/main" id="{E74CE14E-5D43-BDA0-1397-B4C9C3FBFF21}"/>
              </a:ext>
            </a:extLst>
          </p:cNvPr>
          <p:cNvCxnSpPr>
            <a:cxnSpLocks/>
          </p:cNvCxnSpPr>
          <p:nvPr/>
        </p:nvCxnSpPr>
        <p:spPr>
          <a:xfrm>
            <a:off x="3013533" y="2194336"/>
            <a:ext cx="391551" cy="0"/>
          </a:xfrm>
          <a:prstGeom prst="line">
            <a:avLst/>
          </a:prstGeom>
          <a:ln w="19050">
            <a:solidFill>
              <a:srgbClr val="D5A57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2" name="직선 연결선 171">
            <a:extLst>
              <a:ext uri="{FF2B5EF4-FFF2-40B4-BE49-F238E27FC236}">
                <a16:creationId xmlns:a16="http://schemas.microsoft.com/office/drawing/2014/main" id="{7AF30C0D-E721-9977-D593-C3893E8A662B}"/>
              </a:ext>
            </a:extLst>
          </p:cNvPr>
          <p:cNvCxnSpPr>
            <a:cxnSpLocks/>
          </p:cNvCxnSpPr>
          <p:nvPr/>
        </p:nvCxnSpPr>
        <p:spPr>
          <a:xfrm>
            <a:off x="3013533" y="2693437"/>
            <a:ext cx="391551" cy="0"/>
          </a:xfrm>
          <a:prstGeom prst="line">
            <a:avLst/>
          </a:prstGeom>
          <a:ln w="19050">
            <a:solidFill>
              <a:srgbClr val="D5A57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3" name="직선 연결선 172">
            <a:extLst>
              <a:ext uri="{FF2B5EF4-FFF2-40B4-BE49-F238E27FC236}">
                <a16:creationId xmlns:a16="http://schemas.microsoft.com/office/drawing/2014/main" id="{0EAB13A8-E402-0075-A0D6-8A824B4568F1}"/>
              </a:ext>
            </a:extLst>
          </p:cNvPr>
          <p:cNvCxnSpPr>
            <a:cxnSpLocks/>
          </p:cNvCxnSpPr>
          <p:nvPr/>
        </p:nvCxnSpPr>
        <p:spPr>
          <a:xfrm>
            <a:off x="3013533" y="4084275"/>
            <a:ext cx="391551" cy="0"/>
          </a:xfrm>
          <a:prstGeom prst="line">
            <a:avLst/>
          </a:prstGeom>
          <a:ln w="19050">
            <a:solidFill>
              <a:srgbClr val="D5A57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129" name="그룹 128">
            <a:extLst>
              <a:ext uri="{FF2B5EF4-FFF2-40B4-BE49-F238E27FC236}">
                <a16:creationId xmlns:a16="http://schemas.microsoft.com/office/drawing/2014/main" id="{00948244-8960-0EE8-4CFC-BAFDDE03BF39}"/>
              </a:ext>
            </a:extLst>
          </p:cNvPr>
          <p:cNvGrpSpPr/>
          <p:nvPr/>
        </p:nvGrpSpPr>
        <p:grpSpPr>
          <a:xfrm>
            <a:off x="2003976" y="2031307"/>
            <a:ext cx="1052479" cy="288000"/>
            <a:chOff x="634407" y="2203517"/>
            <a:chExt cx="1052479" cy="339651"/>
          </a:xfrm>
          <a:solidFill>
            <a:srgbClr val="FDFBF7"/>
          </a:solidFill>
        </p:grpSpPr>
        <p:sp>
          <p:nvSpPr>
            <p:cNvPr id="130" name="Text 3">
              <a:extLst>
                <a:ext uri="{FF2B5EF4-FFF2-40B4-BE49-F238E27FC236}">
                  <a16:creationId xmlns:a16="http://schemas.microsoft.com/office/drawing/2014/main" id="{D33F6C41-45CD-4549-2BC3-C187A2E005FC}"/>
                </a:ext>
              </a:extLst>
            </p:cNvPr>
            <p:cNvSpPr/>
            <p:nvPr/>
          </p:nvSpPr>
          <p:spPr>
            <a:xfrm>
              <a:off x="634407" y="2203517"/>
              <a:ext cx="1052479" cy="339651"/>
            </a:xfrm>
            <a:prstGeom prst="roundRect">
              <a:avLst>
                <a:gd name="adj" fmla="val 137143"/>
              </a:avLst>
            </a:prstGeom>
            <a:grpFill/>
            <a:ln/>
          </p:spPr>
          <p:txBody>
            <a:bodyPr wrap="square" rtlCol="0" anchor="ctr"/>
            <a:lstStyle/>
            <a:p>
              <a:pPr marL="0" indent="0">
                <a:buNone/>
              </a:pPr>
              <a:endParaRPr lang="en-US" dirty="0"/>
            </a:p>
          </p:txBody>
        </p:sp>
        <p:sp>
          <p:nvSpPr>
            <p:cNvPr id="131" name="Text 5">
              <a:extLst>
                <a:ext uri="{FF2B5EF4-FFF2-40B4-BE49-F238E27FC236}">
                  <a16:creationId xmlns:a16="http://schemas.microsoft.com/office/drawing/2014/main" id="{4765DB34-E3EC-E5D7-16E6-C873EEF80000}"/>
                </a:ext>
              </a:extLst>
            </p:cNvPr>
            <p:cNvSpPr/>
            <p:nvPr/>
          </p:nvSpPr>
          <p:spPr>
            <a:xfrm>
              <a:off x="662733" y="2294956"/>
              <a:ext cx="1015849" cy="165491"/>
            </a:xfrm>
            <a:prstGeom prst="rect">
              <a:avLst/>
            </a:prstGeom>
            <a:grpFill/>
            <a:ln/>
          </p:spPr>
          <p:txBody>
            <a:bodyPr wrap="square" lIns="0" tIns="0" rIns="0" bIns="0" rtlCol="0" anchor="t"/>
            <a:lstStyle/>
            <a:p>
              <a:pPr algn="ctr">
                <a:lnSpc>
                  <a:spcPts val="1365"/>
                </a:lnSpc>
              </a:pPr>
              <a:r>
                <a:rPr lang="ko-KR" altLang="en-US" sz="1400" dirty="0" err="1">
                  <a:solidFill>
                    <a:srgbClr val="6B4423"/>
                  </a:solidFill>
                  <a:latin typeface="LG Smart UI SemiBold" panose="020B0700000101010101" pitchFamily="50" charset="-127"/>
                  <a:ea typeface="LG Smart UI SemiBold" panose="020B0700000101010101" pitchFamily="50" charset="-127"/>
                  <a:cs typeface="Arial" pitchFamily="34" charset="-120"/>
                </a:rPr>
                <a:t>데이터전처리</a:t>
              </a:r>
              <a:endParaRPr lang="en-US" altLang="ko-KR" sz="1400" dirty="0">
                <a:solidFill>
                  <a:srgbClr val="6B4423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itchFamily="34" charset="-120"/>
              </a:endParaRPr>
            </a:p>
          </p:txBody>
        </p:sp>
      </p:grpSp>
      <p:grpSp>
        <p:nvGrpSpPr>
          <p:cNvPr id="132" name="그룹 131">
            <a:extLst>
              <a:ext uri="{FF2B5EF4-FFF2-40B4-BE49-F238E27FC236}">
                <a16:creationId xmlns:a16="http://schemas.microsoft.com/office/drawing/2014/main" id="{FBB004F8-6344-D691-D67F-DF3DBA00C2E7}"/>
              </a:ext>
            </a:extLst>
          </p:cNvPr>
          <p:cNvGrpSpPr/>
          <p:nvPr/>
        </p:nvGrpSpPr>
        <p:grpSpPr>
          <a:xfrm>
            <a:off x="2003976" y="2541556"/>
            <a:ext cx="1052479" cy="288000"/>
            <a:chOff x="634407" y="2203517"/>
            <a:chExt cx="1052479" cy="339651"/>
          </a:xfrm>
          <a:solidFill>
            <a:srgbClr val="FDFBF7"/>
          </a:solidFill>
        </p:grpSpPr>
        <p:sp>
          <p:nvSpPr>
            <p:cNvPr id="133" name="Text 3">
              <a:extLst>
                <a:ext uri="{FF2B5EF4-FFF2-40B4-BE49-F238E27FC236}">
                  <a16:creationId xmlns:a16="http://schemas.microsoft.com/office/drawing/2014/main" id="{2C37FC75-D50A-EDF6-0BD2-7AF6CD32CA01}"/>
                </a:ext>
              </a:extLst>
            </p:cNvPr>
            <p:cNvSpPr/>
            <p:nvPr/>
          </p:nvSpPr>
          <p:spPr>
            <a:xfrm>
              <a:off x="634407" y="2203517"/>
              <a:ext cx="1052479" cy="339651"/>
            </a:xfrm>
            <a:prstGeom prst="roundRect">
              <a:avLst>
                <a:gd name="adj" fmla="val 137143"/>
              </a:avLst>
            </a:prstGeom>
            <a:grpFill/>
            <a:ln/>
          </p:spPr>
          <p:txBody>
            <a:bodyPr wrap="square" rtlCol="0" anchor="ctr"/>
            <a:lstStyle/>
            <a:p>
              <a:pPr marL="0" indent="0">
                <a:buNone/>
              </a:pPr>
              <a:endParaRPr lang="en-US" dirty="0"/>
            </a:p>
          </p:txBody>
        </p:sp>
        <p:sp>
          <p:nvSpPr>
            <p:cNvPr id="134" name="Text 5">
              <a:extLst>
                <a:ext uri="{FF2B5EF4-FFF2-40B4-BE49-F238E27FC236}">
                  <a16:creationId xmlns:a16="http://schemas.microsoft.com/office/drawing/2014/main" id="{5BB39DC6-2DD6-3023-559F-EDEA4FA81D5C}"/>
                </a:ext>
              </a:extLst>
            </p:cNvPr>
            <p:cNvSpPr/>
            <p:nvPr/>
          </p:nvSpPr>
          <p:spPr>
            <a:xfrm>
              <a:off x="662733" y="2294956"/>
              <a:ext cx="1015849" cy="165491"/>
            </a:xfrm>
            <a:prstGeom prst="rect">
              <a:avLst/>
            </a:prstGeom>
            <a:grpFill/>
            <a:ln/>
          </p:spPr>
          <p:txBody>
            <a:bodyPr wrap="square" lIns="0" tIns="0" rIns="0" bIns="0" rtlCol="0" anchor="t"/>
            <a:lstStyle/>
            <a:p>
              <a:pPr algn="ctr">
                <a:lnSpc>
                  <a:spcPts val="1365"/>
                </a:lnSpc>
              </a:pPr>
              <a:r>
                <a:rPr lang="ko-KR" altLang="en-US" sz="1400" dirty="0" err="1">
                  <a:solidFill>
                    <a:srgbClr val="6B4423"/>
                  </a:solidFill>
                  <a:latin typeface="LG Smart UI SemiBold" panose="020B0700000101010101" pitchFamily="50" charset="-127"/>
                  <a:ea typeface="LG Smart UI SemiBold" panose="020B0700000101010101" pitchFamily="50" charset="-127"/>
                  <a:cs typeface="Arial" pitchFamily="34" charset="-120"/>
                </a:rPr>
                <a:t>데이터전처리</a:t>
              </a:r>
              <a:endParaRPr lang="en-US" altLang="ko-KR" sz="1400" dirty="0">
                <a:solidFill>
                  <a:srgbClr val="6B4423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itchFamily="34" charset="-120"/>
              </a:endParaRPr>
            </a:p>
          </p:txBody>
        </p:sp>
      </p:grpSp>
      <p:grpSp>
        <p:nvGrpSpPr>
          <p:cNvPr id="135" name="그룹 134">
            <a:extLst>
              <a:ext uri="{FF2B5EF4-FFF2-40B4-BE49-F238E27FC236}">
                <a16:creationId xmlns:a16="http://schemas.microsoft.com/office/drawing/2014/main" id="{49E04DD7-5061-F806-12B2-035D26963B4B}"/>
              </a:ext>
            </a:extLst>
          </p:cNvPr>
          <p:cNvGrpSpPr/>
          <p:nvPr/>
        </p:nvGrpSpPr>
        <p:grpSpPr>
          <a:xfrm>
            <a:off x="2003976" y="3940275"/>
            <a:ext cx="1052479" cy="288000"/>
            <a:chOff x="634407" y="2203517"/>
            <a:chExt cx="1052479" cy="339651"/>
          </a:xfrm>
          <a:solidFill>
            <a:srgbClr val="FDFBF7"/>
          </a:solidFill>
        </p:grpSpPr>
        <p:sp>
          <p:nvSpPr>
            <p:cNvPr id="136" name="Text 3">
              <a:extLst>
                <a:ext uri="{FF2B5EF4-FFF2-40B4-BE49-F238E27FC236}">
                  <a16:creationId xmlns:a16="http://schemas.microsoft.com/office/drawing/2014/main" id="{442C0859-9835-FE3C-D1AA-44FCCD4A5BDA}"/>
                </a:ext>
              </a:extLst>
            </p:cNvPr>
            <p:cNvSpPr/>
            <p:nvPr/>
          </p:nvSpPr>
          <p:spPr>
            <a:xfrm>
              <a:off x="634407" y="2203517"/>
              <a:ext cx="1052479" cy="339651"/>
            </a:xfrm>
            <a:prstGeom prst="roundRect">
              <a:avLst>
                <a:gd name="adj" fmla="val 137143"/>
              </a:avLst>
            </a:prstGeom>
            <a:grpFill/>
            <a:ln/>
          </p:spPr>
          <p:txBody>
            <a:bodyPr wrap="square" rtlCol="0" anchor="ctr"/>
            <a:lstStyle/>
            <a:p>
              <a:pPr marL="0" indent="0">
                <a:buNone/>
              </a:pPr>
              <a:endParaRPr lang="en-US" dirty="0"/>
            </a:p>
          </p:txBody>
        </p:sp>
        <p:sp>
          <p:nvSpPr>
            <p:cNvPr id="137" name="Text 5">
              <a:extLst>
                <a:ext uri="{FF2B5EF4-FFF2-40B4-BE49-F238E27FC236}">
                  <a16:creationId xmlns:a16="http://schemas.microsoft.com/office/drawing/2014/main" id="{CEDDB532-F328-40DD-34FF-25240AF9EF7B}"/>
                </a:ext>
              </a:extLst>
            </p:cNvPr>
            <p:cNvSpPr/>
            <p:nvPr/>
          </p:nvSpPr>
          <p:spPr>
            <a:xfrm>
              <a:off x="662733" y="2294956"/>
              <a:ext cx="1015849" cy="165491"/>
            </a:xfrm>
            <a:prstGeom prst="rect">
              <a:avLst/>
            </a:prstGeom>
            <a:grpFill/>
            <a:ln/>
          </p:spPr>
          <p:txBody>
            <a:bodyPr wrap="square" lIns="0" tIns="0" rIns="0" bIns="0" rtlCol="0" anchor="t"/>
            <a:lstStyle/>
            <a:p>
              <a:pPr algn="ctr">
                <a:lnSpc>
                  <a:spcPts val="1365"/>
                </a:lnSpc>
              </a:pPr>
              <a:r>
                <a:rPr lang="ko-KR" altLang="en-US" sz="1400" dirty="0" err="1">
                  <a:solidFill>
                    <a:srgbClr val="6B4423"/>
                  </a:solidFill>
                  <a:latin typeface="LG Smart UI SemiBold" panose="020B0700000101010101" pitchFamily="50" charset="-127"/>
                  <a:ea typeface="LG Smart UI SemiBold" panose="020B0700000101010101" pitchFamily="50" charset="-127"/>
                  <a:cs typeface="Arial" pitchFamily="34" charset="-120"/>
                </a:rPr>
                <a:t>데이터전처리</a:t>
              </a:r>
              <a:endParaRPr lang="en-US" altLang="ko-KR" sz="1400" dirty="0">
                <a:solidFill>
                  <a:srgbClr val="6B4423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itchFamily="34" charset="-120"/>
              </a:endParaRPr>
            </a:p>
          </p:txBody>
        </p:sp>
      </p:grpSp>
      <p:cxnSp>
        <p:nvCxnSpPr>
          <p:cNvPr id="175" name="연결선: 꺾임 174">
            <a:extLst>
              <a:ext uri="{FF2B5EF4-FFF2-40B4-BE49-F238E27FC236}">
                <a16:creationId xmlns:a16="http://schemas.microsoft.com/office/drawing/2014/main" id="{30A41454-E7AA-FDFE-C26F-5E7B6A613663}"/>
              </a:ext>
            </a:extLst>
          </p:cNvPr>
          <p:cNvCxnSpPr>
            <a:cxnSpLocks/>
          </p:cNvCxnSpPr>
          <p:nvPr/>
        </p:nvCxnSpPr>
        <p:spPr>
          <a:xfrm>
            <a:off x="4353899" y="2175307"/>
            <a:ext cx="12700" cy="1908968"/>
          </a:xfrm>
          <a:prstGeom prst="bentConnector3">
            <a:avLst>
              <a:gd name="adj1" fmla="val 1073685"/>
            </a:avLst>
          </a:prstGeom>
          <a:ln w="19050">
            <a:solidFill>
              <a:srgbClr val="D5A5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직선 연결선 187">
            <a:extLst>
              <a:ext uri="{FF2B5EF4-FFF2-40B4-BE49-F238E27FC236}">
                <a16:creationId xmlns:a16="http://schemas.microsoft.com/office/drawing/2014/main" id="{D1A9FA3C-BA1B-36F3-F81D-40A0E44F66DC}"/>
              </a:ext>
            </a:extLst>
          </p:cNvPr>
          <p:cNvCxnSpPr>
            <a:cxnSpLocks/>
          </p:cNvCxnSpPr>
          <p:nvPr/>
        </p:nvCxnSpPr>
        <p:spPr>
          <a:xfrm>
            <a:off x="4105327" y="2693437"/>
            <a:ext cx="391551" cy="0"/>
          </a:xfrm>
          <a:prstGeom prst="line">
            <a:avLst/>
          </a:prstGeom>
          <a:ln w="19050">
            <a:solidFill>
              <a:srgbClr val="D5A57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5" name="직선 연결선 194">
            <a:extLst>
              <a:ext uri="{FF2B5EF4-FFF2-40B4-BE49-F238E27FC236}">
                <a16:creationId xmlns:a16="http://schemas.microsoft.com/office/drawing/2014/main" id="{3C598697-21FB-B882-D2E2-4527B54FC91B}"/>
              </a:ext>
            </a:extLst>
          </p:cNvPr>
          <p:cNvCxnSpPr>
            <a:cxnSpLocks/>
          </p:cNvCxnSpPr>
          <p:nvPr/>
        </p:nvCxnSpPr>
        <p:spPr>
          <a:xfrm>
            <a:off x="4483504" y="2619090"/>
            <a:ext cx="167466" cy="0"/>
          </a:xfrm>
          <a:prstGeom prst="line">
            <a:avLst/>
          </a:prstGeom>
          <a:ln w="19050">
            <a:solidFill>
              <a:srgbClr val="D5A57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7" name="직선 연결선 196">
            <a:extLst>
              <a:ext uri="{FF2B5EF4-FFF2-40B4-BE49-F238E27FC236}">
                <a16:creationId xmlns:a16="http://schemas.microsoft.com/office/drawing/2014/main" id="{C91FD95E-0834-3039-0A0B-DA8F91B05C25}"/>
              </a:ext>
            </a:extLst>
          </p:cNvPr>
          <p:cNvCxnSpPr>
            <a:cxnSpLocks/>
          </p:cNvCxnSpPr>
          <p:nvPr/>
        </p:nvCxnSpPr>
        <p:spPr>
          <a:xfrm>
            <a:off x="4483504" y="3582751"/>
            <a:ext cx="167466" cy="0"/>
          </a:xfrm>
          <a:prstGeom prst="line">
            <a:avLst/>
          </a:prstGeom>
          <a:ln w="19050">
            <a:solidFill>
              <a:srgbClr val="D5A57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189" name="그룹 188">
            <a:extLst>
              <a:ext uri="{FF2B5EF4-FFF2-40B4-BE49-F238E27FC236}">
                <a16:creationId xmlns:a16="http://schemas.microsoft.com/office/drawing/2014/main" id="{F2A65A49-69CE-CB0B-BF87-62FE5DA062F0}"/>
              </a:ext>
            </a:extLst>
          </p:cNvPr>
          <p:cNvGrpSpPr/>
          <p:nvPr/>
        </p:nvGrpSpPr>
        <p:grpSpPr>
          <a:xfrm>
            <a:off x="4619447" y="2464977"/>
            <a:ext cx="1052479" cy="288000"/>
            <a:chOff x="634407" y="2203517"/>
            <a:chExt cx="1052479" cy="339651"/>
          </a:xfrm>
          <a:solidFill>
            <a:srgbClr val="FDFBF7"/>
          </a:solidFill>
        </p:grpSpPr>
        <p:sp>
          <p:nvSpPr>
            <p:cNvPr id="190" name="Text 3">
              <a:extLst>
                <a:ext uri="{FF2B5EF4-FFF2-40B4-BE49-F238E27FC236}">
                  <a16:creationId xmlns:a16="http://schemas.microsoft.com/office/drawing/2014/main" id="{0FFE09F7-B9D9-A621-9D06-CB32FD57E77E}"/>
                </a:ext>
              </a:extLst>
            </p:cNvPr>
            <p:cNvSpPr/>
            <p:nvPr/>
          </p:nvSpPr>
          <p:spPr>
            <a:xfrm>
              <a:off x="634407" y="2203517"/>
              <a:ext cx="1052479" cy="339651"/>
            </a:xfrm>
            <a:prstGeom prst="roundRect">
              <a:avLst>
                <a:gd name="adj" fmla="val 137143"/>
              </a:avLst>
            </a:prstGeom>
            <a:grpFill/>
            <a:ln/>
          </p:spPr>
          <p:txBody>
            <a:bodyPr wrap="square" rtlCol="0" anchor="ctr"/>
            <a:lstStyle/>
            <a:p>
              <a:pPr marL="0" indent="0">
                <a:buNone/>
              </a:pPr>
              <a:endParaRPr lang="en-US" dirty="0"/>
            </a:p>
          </p:txBody>
        </p:sp>
        <p:sp>
          <p:nvSpPr>
            <p:cNvPr id="191" name="Text 5">
              <a:extLst>
                <a:ext uri="{FF2B5EF4-FFF2-40B4-BE49-F238E27FC236}">
                  <a16:creationId xmlns:a16="http://schemas.microsoft.com/office/drawing/2014/main" id="{7A6FC7D9-F129-9A17-1AAF-913B60486A40}"/>
                </a:ext>
              </a:extLst>
            </p:cNvPr>
            <p:cNvSpPr/>
            <p:nvPr/>
          </p:nvSpPr>
          <p:spPr>
            <a:xfrm>
              <a:off x="681249" y="2294956"/>
              <a:ext cx="963355" cy="165491"/>
            </a:xfrm>
            <a:prstGeom prst="rect">
              <a:avLst/>
            </a:prstGeom>
            <a:grpFill/>
            <a:ln/>
          </p:spPr>
          <p:txBody>
            <a:bodyPr wrap="square" lIns="0" tIns="0" rIns="0" bIns="0" rtlCol="0" anchor="t"/>
            <a:lstStyle/>
            <a:p>
              <a:pPr algn="ctr">
                <a:lnSpc>
                  <a:spcPts val="1365"/>
                </a:lnSpc>
              </a:pPr>
              <a:r>
                <a:rPr lang="ko-KR" altLang="en-US" sz="1400" dirty="0" err="1">
                  <a:solidFill>
                    <a:srgbClr val="6B4423"/>
                  </a:solidFill>
                  <a:latin typeface="LG Smart UI SemiBold" panose="020B0700000101010101" pitchFamily="50" charset="-127"/>
                  <a:ea typeface="LG Smart UI SemiBold" panose="020B0700000101010101" pitchFamily="50" charset="-127"/>
                  <a:cs typeface="Arial" pitchFamily="34" charset="-120"/>
                </a:rPr>
                <a:t>데이터전처리</a:t>
              </a:r>
              <a:endParaRPr lang="en-US" altLang="ko-KR" sz="1400" dirty="0">
                <a:solidFill>
                  <a:srgbClr val="6B4423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itchFamily="34" charset="-120"/>
              </a:endParaRPr>
            </a:p>
          </p:txBody>
        </p:sp>
      </p:grpSp>
      <p:grpSp>
        <p:nvGrpSpPr>
          <p:cNvPr id="201" name="그룹 200">
            <a:extLst>
              <a:ext uri="{FF2B5EF4-FFF2-40B4-BE49-F238E27FC236}">
                <a16:creationId xmlns:a16="http://schemas.microsoft.com/office/drawing/2014/main" id="{05F8F215-92A7-4CB2-2E3F-F4E9C1E294FF}"/>
              </a:ext>
            </a:extLst>
          </p:cNvPr>
          <p:cNvGrpSpPr/>
          <p:nvPr/>
        </p:nvGrpSpPr>
        <p:grpSpPr>
          <a:xfrm>
            <a:off x="5930750" y="3056507"/>
            <a:ext cx="1052479" cy="481388"/>
            <a:chOff x="634407" y="1942955"/>
            <a:chExt cx="1052479" cy="567722"/>
          </a:xfrm>
        </p:grpSpPr>
        <p:sp>
          <p:nvSpPr>
            <p:cNvPr id="202" name="Text 3">
              <a:extLst>
                <a:ext uri="{FF2B5EF4-FFF2-40B4-BE49-F238E27FC236}">
                  <a16:creationId xmlns:a16="http://schemas.microsoft.com/office/drawing/2014/main" id="{91096905-205E-088D-ED88-D73E5B16A06D}"/>
                </a:ext>
              </a:extLst>
            </p:cNvPr>
            <p:cNvSpPr/>
            <p:nvPr/>
          </p:nvSpPr>
          <p:spPr>
            <a:xfrm>
              <a:off x="634407" y="1942955"/>
              <a:ext cx="1052479" cy="567722"/>
            </a:xfrm>
            <a:prstGeom prst="roundRect">
              <a:avLst>
                <a:gd name="adj" fmla="val 137143"/>
              </a:avLst>
            </a:prstGeom>
            <a:solidFill>
              <a:srgbClr val="D5A57D"/>
            </a:solidFill>
            <a:ln/>
          </p:spPr>
          <p:txBody>
            <a:bodyPr wrap="square" rtlCol="0" anchor="ctr"/>
            <a:lstStyle/>
            <a:p>
              <a:pPr marL="0" indent="0">
                <a:buNone/>
              </a:pPr>
              <a:endParaRPr lang="en-US" dirty="0"/>
            </a:p>
          </p:txBody>
        </p:sp>
        <p:sp>
          <p:nvSpPr>
            <p:cNvPr id="203" name="Text 5">
              <a:extLst>
                <a:ext uri="{FF2B5EF4-FFF2-40B4-BE49-F238E27FC236}">
                  <a16:creationId xmlns:a16="http://schemas.microsoft.com/office/drawing/2014/main" id="{8F69D359-72E0-4CC2-5B4D-CE8D6FF63D56}"/>
                </a:ext>
              </a:extLst>
            </p:cNvPr>
            <p:cNvSpPr/>
            <p:nvPr/>
          </p:nvSpPr>
          <p:spPr>
            <a:xfrm>
              <a:off x="662733" y="2043763"/>
              <a:ext cx="1015849" cy="416686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algn="ctr">
                <a:lnSpc>
                  <a:spcPts val="1365"/>
                </a:lnSpc>
              </a:pPr>
              <a:r>
                <a:rPr lang="en-US" altLang="ko-KR" sz="1400" dirty="0">
                  <a:solidFill>
                    <a:srgbClr val="6B4423"/>
                  </a:solidFill>
                  <a:latin typeface="LG Smart UI SemiBold" panose="020B0700000101010101" pitchFamily="50" charset="-127"/>
                  <a:ea typeface="LG Smart UI SemiBold" panose="020B0700000101010101" pitchFamily="50" charset="-127"/>
                  <a:cs typeface="Arial" pitchFamily="34" charset="-120"/>
                </a:rPr>
                <a:t>Random</a:t>
              </a:r>
            </a:p>
            <a:p>
              <a:pPr algn="ctr">
                <a:lnSpc>
                  <a:spcPts val="1365"/>
                </a:lnSpc>
              </a:pPr>
              <a:r>
                <a:rPr lang="en-US" altLang="ko-KR" sz="1400" dirty="0">
                  <a:solidFill>
                    <a:srgbClr val="6B4423"/>
                  </a:solidFill>
                  <a:latin typeface="LG Smart UI SemiBold" panose="020B0700000101010101" pitchFamily="50" charset="-127"/>
                  <a:ea typeface="LG Smart UI SemiBold" panose="020B0700000101010101" pitchFamily="50" charset="-127"/>
                  <a:cs typeface="Arial" pitchFamily="34" charset="-120"/>
                </a:rPr>
                <a:t>Forest</a:t>
              </a:r>
            </a:p>
          </p:txBody>
        </p:sp>
      </p:grpSp>
      <p:grpSp>
        <p:nvGrpSpPr>
          <p:cNvPr id="208" name="그룹 207">
            <a:extLst>
              <a:ext uri="{FF2B5EF4-FFF2-40B4-BE49-F238E27FC236}">
                <a16:creationId xmlns:a16="http://schemas.microsoft.com/office/drawing/2014/main" id="{B0BE6267-1E09-A267-D2B5-2E1625F69F6F}"/>
              </a:ext>
            </a:extLst>
          </p:cNvPr>
          <p:cNvGrpSpPr/>
          <p:nvPr/>
        </p:nvGrpSpPr>
        <p:grpSpPr>
          <a:xfrm>
            <a:off x="5930750" y="1977052"/>
            <a:ext cx="1052479" cy="481388"/>
            <a:chOff x="634407" y="1942955"/>
            <a:chExt cx="1052479" cy="567722"/>
          </a:xfrm>
        </p:grpSpPr>
        <p:sp>
          <p:nvSpPr>
            <p:cNvPr id="209" name="Text 3">
              <a:extLst>
                <a:ext uri="{FF2B5EF4-FFF2-40B4-BE49-F238E27FC236}">
                  <a16:creationId xmlns:a16="http://schemas.microsoft.com/office/drawing/2014/main" id="{F54548BD-CDDB-42E5-09E8-6D13434D176B}"/>
                </a:ext>
              </a:extLst>
            </p:cNvPr>
            <p:cNvSpPr/>
            <p:nvPr/>
          </p:nvSpPr>
          <p:spPr>
            <a:xfrm>
              <a:off x="634407" y="1942955"/>
              <a:ext cx="1052479" cy="567722"/>
            </a:xfrm>
            <a:prstGeom prst="roundRect">
              <a:avLst>
                <a:gd name="adj" fmla="val 137143"/>
              </a:avLst>
            </a:prstGeom>
            <a:solidFill>
              <a:srgbClr val="D5A57D"/>
            </a:solidFill>
            <a:ln/>
          </p:spPr>
          <p:txBody>
            <a:bodyPr wrap="square" rtlCol="0" anchor="ctr"/>
            <a:lstStyle/>
            <a:p>
              <a:pPr marL="0" indent="0">
                <a:buNone/>
              </a:pPr>
              <a:endParaRPr lang="en-US" dirty="0"/>
            </a:p>
          </p:txBody>
        </p:sp>
        <p:sp>
          <p:nvSpPr>
            <p:cNvPr id="210" name="Text 5">
              <a:extLst>
                <a:ext uri="{FF2B5EF4-FFF2-40B4-BE49-F238E27FC236}">
                  <a16:creationId xmlns:a16="http://schemas.microsoft.com/office/drawing/2014/main" id="{EC65E061-8EF0-9335-D1CD-9A4A444B9E3F}"/>
                </a:ext>
              </a:extLst>
            </p:cNvPr>
            <p:cNvSpPr/>
            <p:nvPr/>
          </p:nvSpPr>
          <p:spPr>
            <a:xfrm>
              <a:off x="662733" y="2149094"/>
              <a:ext cx="1015849" cy="15544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algn="ctr">
                <a:lnSpc>
                  <a:spcPts val="1365"/>
                </a:lnSpc>
              </a:pPr>
              <a:r>
                <a:rPr lang="en-US" altLang="ko-KR" sz="1400" dirty="0">
                  <a:solidFill>
                    <a:srgbClr val="6B4423"/>
                  </a:solidFill>
                  <a:latin typeface="LG Smart UI SemiBold" panose="020B0700000101010101" pitchFamily="50" charset="-127"/>
                  <a:ea typeface="LG Smart UI SemiBold" panose="020B0700000101010101" pitchFamily="50" charset="-127"/>
                  <a:cs typeface="Arial" pitchFamily="34" charset="-120"/>
                </a:rPr>
                <a:t>MLP</a:t>
              </a:r>
            </a:p>
          </p:txBody>
        </p:sp>
      </p:grpSp>
      <p:grpSp>
        <p:nvGrpSpPr>
          <p:cNvPr id="211" name="그룹 210">
            <a:extLst>
              <a:ext uri="{FF2B5EF4-FFF2-40B4-BE49-F238E27FC236}">
                <a16:creationId xmlns:a16="http://schemas.microsoft.com/office/drawing/2014/main" id="{2D2F4F90-9AC1-BE8E-7400-F2E027EA5363}"/>
              </a:ext>
            </a:extLst>
          </p:cNvPr>
          <p:cNvGrpSpPr/>
          <p:nvPr/>
        </p:nvGrpSpPr>
        <p:grpSpPr>
          <a:xfrm>
            <a:off x="5930750" y="3660990"/>
            <a:ext cx="1052479" cy="481388"/>
            <a:chOff x="634407" y="1942955"/>
            <a:chExt cx="1052479" cy="567722"/>
          </a:xfrm>
        </p:grpSpPr>
        <p:sp>
          <p:nvSpPr>
            <p:cNvPr id="212" name="Text 3">
              <a:extLst>
                <a:ext uri="{FF2B5EF4-FFF2-40B4-BE49-F238E27FC236}">
                  <a16:creationId xmlns:a16="http://schemas.microsoft.com/office/drawing/2014/main" id="{A4E945FE-2381-7702-FDB8-0F5E771A219B}"/>
                </a:ext>
              </a:extLst>
            </p:cNvPr>
            <p:cNvSpPr/>
            <p:nvPr/>
          </p:nvSpPr>
          <p:spPr>
            <a:xfrm>
              <a:off x="634407" y="1942955"/>
              <a:ext cx="1052479" cy="567722"/>
            </a:xfrm>
            <a:prstGeom prst="roundRect">
              <a:avLst>
                <a:gd name="adj" fmla="val 137143"/>
              </a:avLst>
            </a:prstGeom>
            <a:solidFill>
              <a:srgbClr val="D5A57D"/>
            </a:solidFill>
            <a:ln/>
          </p:spPr>
          <p:txBody>
            <a:bodyPr wrap="square" rtlCol="0" anchor="ctr"/>
            <a:lstStyle/>
            <a:p>
              <a:pPr marL="0" indent="0">
                <a:buNone/>
              </a:pPr>
              <a:endParaRPr lang="en-US" dirty="0"/>
            </a:p>
          </p:txBody>
        </p:sp>
        <p:sp>
          <p:nvSpPr>
            <p:cNvPr id="213" name="Text 5">
              <a:extLst>
                <a:ext uri="{FF2B5EF4-FFF2-40B4-BE49-F238E27FC236}">
                  <a16:creationId xmlns:a16="http://schemas.microsoft.com/office/drawing/2014/main" id="{47DE58E8-C0AC-B057-A9CC-A1B38C5B1ED7}"/>
                </a:ext>
              </a:extLst>
            </p:cNvPr>
            <p:cNvSpPr/>
            <p:nvPr/>
          </p:nvSpPr>
          <p:spPr>
            <a:xfrm>
              <a:off x="662733" y="2138715"/>
              <a:ext cx="1015849" cy="225187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algn="ctr">
                <a:lnSpc>
                  <a:spcPts val="1365"/>
                </a:lnSpc>
              </a:pPr>
              <a:r>
                <a:rPr lang="en-US" altLang="ko-KR" sz="1400" dirty="0" err="1">
                  <a:solidFill>
                    <a:srgbClr val="6B4423"/>
                  </a:solidFill>
                  <a:latin typeface="LG Smart UI SemiBold" panose="020B0700000101010101" pitchFamily="50" charset="-127"/>
                  <a:ea typeface="LG Smart UI SemiBold" panose="020B0700000101010101" pitchFamily="50" charset="-127"/>
                  <a:cs typeface="Arial" pitchFamily="34" charset="-120"/>
                </a:rPr>
                <a:t>XGBoost</a:t>
              </a:r>
              <a:endParaRPr lang="en-US" altLang="ko-KR" sz="1400" dirty="0">
                <a:solidFill>
                  <a:srgbClr val="6B4423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itchFamily="34" charset="-120"/>
              </a:endParaRPr>
            </a:p>
          </p:txBody>
        </p:sp>
      </p:grpSp>
      <p:cxnSp>
        <p:nvCxnSpPr>
          <p:cNvPr id="214" name="연결선: 꺾임 213">
            <a:extLst>
              <a:ext uri="{FF2B5EF4-FFF2-40B4-BE49-F238E27FC236}">
                <a16:creationId xmlns:a16="http://schemas.microsoft.com/office/drawing/2014/main" id="{5403BA89-077E-64D2-6B92-EEBAA9212155}"/>
              </a:ext>
            </a:extLst>
          </p:cNvPr>
          <p:cNvCxnSpPr>
            <a:cxnSpLocks/>
          </p:cNvCxnSpPr>
          <p:nvPr/>
        </p:nvCxnSpPr>
        <p:spPr>
          <a:xfrm rot="10800000" flipV="1">
            <a:off x="5940341" y="3297200"/>
            <a:ext cx="12700" cy="604483"/>
          </a:xfrm>
          <a:prstGeom prst="bentConnector3">
            <a:avLst>
              <a:gd name="adj1" fmla="val 1195803"/>
            </a:avLst>
          </a:prstGeom>
          <a:ln w="19050">
            <a:solidFill>
              <a:srgbClr val="D5A57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8" name="직선 연결선 217">
            <a:extLst>
              <a:ext uri="{FF2B5EF4-FFF2-40B4-BE49-F238E27FC236}">
                <a16:creationId xmlns:a16="http://schemas.microsoft.com/office/drawing/2014/main" id="{8FE2744B-8D14-704D-53DD-33F437094007}"/>
              </a:ext>
            </a:extLst>
          </p:cNvPr>
          <p:cNvCxnSpPr>
            <a:cxnSpLocks/>
          </p:cNvCxnSpPr>
          <p:nvPr/>
        </p:nvCxnSpPr>
        <p:spPr>
          <a:xfrm>
            <a:off x="5643942" y="3573473"/>
            <a:ext cx="167466" cy="0"/>
          </a:xfrm>
          <a:prstGeom prst="line">
            <a:avLst/>
          </a:prstGeom>
          <a:ln w="19050">
            <a:solidFill>
              <a:srgbClr val="D5A57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9" name="연결선: 꺾임 218">
            <a:extLst>
              <a:ext uri="{FF2B5EF4-FFF2-40B4-BE49-F238E27FC236}">
                <a16:creationId xmlns:a16="http://schemas.microsoft.com/office/drawing/2014/main" id="{2CA8EC4A-595E-9279-BCEF-DA782AD85FF4}"/>
              </a:ext>
            </a:extLst>
          </p:cNvPr>
          <p:cNvCxnSpPr>
            <a:cxnSpLocks/>
            <a:stCxn id="209" idx="1"/>
            <a:endCxn id="190" idx="3"/>
          </p:cNvCxnSpPr>
          <p:nvPr/>
        </p:nvCxnSpPr>
        <p:spPr>
          <a:xfrm rot="10800000" flipV="1">
            <a:off x="5671926" y="2217745"/>
            <a:ext cx="258824" cy="391231"/>
          </a:xfrm>
          <a:prstGeom prst="bentConnector3">
            <a:avLst>
              <a:gd name="adj1" fmla="val 46294"/>
            </a:avLst>
          </a:prstGeom>
          <a:ln w="19050">
            <a:solidFill>
              <a:srgbClr val="D5A57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192" name="그룹 191">
            <a:extLst>
              <a:ext uri="{FF2B5EF4-FFF2-40B4-BE49-F238E27FC236}">
                <a16:creationId xmlns:a16="http://schemas.microsoft.com/office/drawing/2014/main" id="{5E76E83F-DF69-7AAD-9448-AE9E03506D3A}"/>
              </a:ext>
            </a:extLst>
          </p:cNvPr>
          <p:cNvGrpSpPr/>
          <p:nvPr/>
        </p:nvGrpSpPr>
        <p:grpSpPr>
          <a:xfrm>
            <a:off x="4619447" y="3429473"/>
            <a:ext cx="1052479" cy="288000"/>
            <a:chOff x="634407" y="2203517"/>
            <a:chExt cx="1052479" cy="339651"/>
          </a:xfrm>
          <a:solidFill>
            <a:srgbClr val="FDFBF7"/>
          </a:solidFill>
        </p:grpSpPr>
        <p:sp>
          <p:nvSpPr>
            <p:cNvPr id="193" name="Text 3">
              <a:extLst>
                <a:ext uri="{FF2B5EF4-FFF2-40B4-BE49-F238E27FC236}">
                  <a16:creationId xmlns:a16="http://schemas.microsoft.com/office/drawing/2014/main" id="{EC4CF83A-B6F8-B027-414F-1D3BB1172731}"/>
                </a:ext>
              </a:extLst>
            </p:cNvPr>
            <p:cNvSpPr/>
            <p:nvPr/>
          </p:nvSpPr>
          <p:spPr>
            <a:xfrm>
              <a:off x="634407" y="2203517"/>
              <a:ext cx="1052479" cy="339651"/>
            </a:xfrm>
            <a:prstGeom prst="roundRect">
              <a:avLst>
                <a:gd name="adj" fmla="val 137143"/>
              </a:avLst>
            </a:prstGeom>
            <a:grpFill/>
            <a:ln/>
          </p:spPr>
          <p:txBody>
            <a:bodyPr wrap="square" rtlCol="0" anchor="ctr"/>
            <a:lstStyle/>
            <a:p>
              <a:pPr marL="0" indent="0">
                <a:buNone/>
              </a:pPr>
              <a:endParaRPr lang="en-US" dirty="0"/>
            </a:p>
          </p:txBody>
        </p:sp>
        <p:sp>
          <p:nvSpPr>
            <p:cNvPr id="194" name="Text 5">
              <a:extLst>
                <a:ext uri="{FF2B5EF4-FFF2-40B4-BE49-F238E27FC236}">
                  <a16:creationId xmlns:a16="http://schemas.microsoft.com/office/drawing/2014/main" id="{E563D598-AB9C-27AE-35EA-177482CB782E}"/>
                </a:ext>
              </a:extLst>
            </p:cNvPr>
            <p:cNvSpPr/>
            <p:nvPr/>
          </p:nvSpPr>
          <p:spPr>
            <a:xfrm>
              <a:off x="695929" y="2294956"/>
              <a:ext cx="930159" cy="165491"/>
            </a:xfrm>
            <a:prstGeom prst="rect">
              <a:avLst/>
            </a:prstGeom>
            <a:grpFill/>
            <a:ln/>
          </p:spPr>
          <p:txBody>
            <a:bodyPr wrap="square" lIns="0" tIns="0" rIns="0" bIns="0" rtlCol="0" anchor="t"/>
            <a:lstStyle/>
            <a:p>
              <a:pPr algn="ctr">
                <a:lnSpc>
                  <a:spcPts val="1365"/>
                </a:lnSpc>
              </a:pPr>
              <a:r>
                <a:rPr lang="ko-KR" altLang="en-US" sz="1400" dirty="0" err="1">
                  <a:solidFill>
                    <a:srgbClr val="6B4423"/>
                  </a:solidFill>
                  <a:latin typeface="LG Smart UI SemiBold" panose="020B0700000101010101" pitchFamily="50" charset="-127"/>
                  <a:ea typeface="LG Smart UI SemiBold" panose="020B0700000101010101" pitchFamily="50" charset="-127"/>
                  <a:cs typeface="Arial" pitchFamily="34" charset="-120"/>
                </a:rPr>
                <a:t>데이터전처리</a:t>
              </a:r>
              <a:endParaRPr lang="en-US" altLang="ko-KR" sz="1400" dirty="0">
                <a:solidFill>
                  <a:srgbClr val="6B4423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itchFamily="34" charset="-120"/>
              </a:endParaRPr>
            </a:p>
          </p:txBody>
        </p:sp>
      </p:grpSp>
      <p:cxnSp>
        <p:nvCxnSpPr>
          <p:cNvPr id="226" name="연결선: 꺾임 225">
            <a:extLst>
              <a:ext uri="{FF2B5EF4-FFF2-40B4-BE49-F238E27FC236}">
                <a16:creationId xmlns:a16="http://schemas.microsoft.com/office/drawing/2014/main" id="{730CB0E7-C5E0-025C-D0A2-4CDB8A550B2B}"/>
              </a:ext>
            </a:extLst>
          </p:cNvPr>
          <p:cNvCxnSpPr>
            <a:cxnSpLocks/>
          </p:cNvCxnSpPr>
          <p:nvPr/>
        </p:nvCxnSpPr>
        <p:spPr>
          <a:xfrm>
            <a:off x="6887770" y="2217746"/>
            <a:ext cx="12700" cy="1683938"/>
          </a:xfrm>
          <a:prstGeom prst="bentConnector3">
            <a:avLst>
              <a:gd name="adj1" fmla="val 1800000"/>
            </a:avLst>
          </a:prstGeom>
          <a:ln w="19050">
            <a:solidFill>
              <a:srgbClr val="D5A57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2" name="직선 연결선 231">
            <a:extLst>
              <a:ext uri="{FF2B5EF4-FFF2-40B4-BE49-F238E27FC236}">
                <a16:creationId xmlns:a16="http://schemas.microsoft.com/office/drawing/2014/main" id="{69EA3CAC-AC7F-131F-FA43-97FAD014D676}"/>
              </a:ext>
            </a:extLst>
          </p:cNvPr>
          <p:cNvCxnSpPr>
            <a:cxnSpLocks/>
          </p:cNvCxnSpPr>
          <p:nvPr/>
        </p:nvCxnSpPr>
        <p:spPr>
          <a:xfrm>
            <a:off x="7116680" y="3141985"/>
            <a:ext cx="167466" cy="0"/>
          </a:xfrm>
          <a:prstGeom prst="line">
            <a:avLst/>
          </a:prstGeom>
          <a:ln w="19050">
            <a:solidFill>
              <a:srgbClr val="D5A57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223" name="그룹 222">
            <a:extLst>
              <a:ext uri="{FF2B5EF4-FFF2-40B4-BE49-F238E27FC236}">
                <a16:creationId xmlns:a16="http://schemas.microsoft.com/office/drawing/2014/main" id="{44FE544A-90E2-F0E4-01B4-7D8AC47D5B9E}"/>
              </a:ext>
            </a:extLst>
          </p:cNvPr>
          <p:cNvGrpSpPr/>
          <p:nvPr/>
        </p:nvGrpSpPr>
        <p:grpSpPr>
          <a:xfrm>
            <a:off x="7239477" y="2894729"/>
            <a:ext cx="1052479" cy="481388"/>
            <a:chOff x="634407" y="1942955"/>
            <a:chExt cx="1052479" cy="567722"/>
          </a:xfrm>
          <a:solidFill>
            <a:srgbClr val="FDFBF7"/>
          </a:solidFill>
        </p:grpSpPr>
        <p:sp>
          <p:nvSpPr>
            <p:cNvPr id="224" name="Text 3">
              <a:extLst>
                <a:ext uri="{FF2B5EF4-FFF2-40B4-BE49-F238E27FC236}">
                  <a16:creationId xmlns:a16="http://schemas.microsoft.com/office/drawing/2014/main" id="{9889EF07-8A5D-015E-8DF7-0E645C13D61E}"/>
                </a:ext>
              </a:extLst>
            </p:cNvPr>
            <p:cNvSpPr/>
            <p:nvPr/>
          </p:nvSpPr>
          <p:spPr>
            <a:xfrm>
              <a:off x="634407" y="1942955"/>
              <a:ext cx="1052479" cy="567722"/>
            </a:xfrm>
            <a:prstGeom prst="roundRect">
              <a:avLst>
                <a:gd name="adj" fmla="val 137143"/>
              </a:avLst>
            </a:prstGeom>
            <a:grpFill/>
            <a:ln/>
          </p:spPr>
          <p:txBody>
            <a:bodyPr wrap="square" rtlCol="0" anchor="ctr"/>
            <a:lstStyle/>
            <a:p>
              <a:pPr marL="0" indent="0">
                <a:buNone/>
              </a:pPr>
              <a:endParaRPr lang="en-US" dirty="0"/>
            </a:p>
          </p:txBody>
        </p:sp>
        <p:sp>
          <p:nvSpPr>
            <p:cNvPr id="225" name="Text 5">
              <a:extLst>
                <a:ext uri="{FF2B5EF4-FFF2-40B4-BE49-F238E27FC236}">
                  <a16:creationId xmlns:a16="http://schemas.microsoft.com/office/drawing/2014/main" id="{AAD50B6F-FBAA-6BB6-C42B-B6F29127B26E}"/>
                </a:ext>
              </a:extLst>
            </p:cNvPr>
            <p:cNvSpPr/>
            <p:nvPr/>
          </p:nvSpPr>
          <p:spPr>
            <a:xfrm>
              <a:off x="813294" y="2043763"/>
              <a:ext cx="694704" cy="416686"/>
            </a:xfrm>
            <a:prstGeom prst="rect">
              <a:avLst/>
            </a:prstGeom>
            <a:grpFill/>
            <a:ln/>
          </p:spPr>
          <p:txBody>
            <a:bodyPr wrap="square" lIns="0" tIns="0" rIns="0" bIns="0" rtlCol="0" anchor="t"/>
            <a:lstStyle/>
            <a:p>
              <a:pPr algn="ctr">
                <a:lnSpc>
                  <a:spcPts val="1365"/>
                </a:lnSpc>
              </a:pPr>
              <a:r>
                <a:rPr lang="ko-KR" altLang="en-US" sz="1400" dirty="0">
                  <a:solidFill>
                    <a:srgbClr val="6B4423"/>
                  </a:solidFill>
                  <a:latin typeface="LG Smart UI SemiBold" panose="020B0700000101010101" pitchFamily="50" charset="-127"/>
                  <a:ea typeface="LG Smart UI SemiBold" panose="020B0700000101010101" pitchFamily="50" charset="-127"/>
                  <a:cs typeface="Arial" pitchFamily="34" charset="-120"/>
                </a:rPr>
                <a:t>최종모델</a:t>
              </a:r>
              <a:r>
                <a:rPr lang="en-US" altLang="ko-KR" sz="1400" dirty="0">
                  <a:solidFill>
                    <a:srgbClr val="6B4423"/>
                  </a:solidFill>
                  <a:latin typeface="LG Smart UI SemiBold" panose="020B0700000101010101" pitchFamily="50" charset="-127"/>
                  <a:ea typeface="LG Smart UI SemiBold" panose="020B0700000101010101" pitchFamily="50" charset="-127"/>
                  <a:cs typeface="Arial" pitchFamily="34" charset="-120"/>
                </a:rPr>
                <a:t>/</a:t>
              </a:r>
            </a:p>
            <a:p>
              <a:pPr algn="ctr">
                <a:lnSpc>
                  <a:spcPts val="1365"/>
                </a:lnSpc>
              </a:pPr>
              <a:r>
                <a:rPr lang="ko-KR" altLang="en-US" sz="1400" dirty="0">
                  <a:solidFill>
                    <a:srgbClr val="6B4423"/>
                  </a:solidFill>
                  <a:latin typeface="LG Smart UI SemiBold" panose="020B0700000101010101" pitchFamily="50" charset="-127"/>
                  <a:ea typeface="LG Smart UI SemiBold" panose="020B0700000101010101" pitchFamily="50" charset="-127"/>
                  <a:cs typeface="Arial" pitchFamily="34" charset="-120"/>
                </a:rPr>
                <a:t>웹서비스</a:t>
              </a:r>
              <a:endParaRPr lang="en-US" altLang="ko-KR" sz="1400" dirty="0">
                <a:solidFill>
                  <a:srgbClr val="6B4423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913446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72C9F91-899D-A20A-4588-5C6A0F8C7B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0">
            <a:extLst>
              <a:ext uri="{FF2B5EF4-FFF2-40B4-BE49-F238E27FC236}">
                <a16:creationId xmlns:a16="http://schemas.microsoft.com/office/drawing/2014/main" id="{D2470870-27E7-58AF-C420-A2FED912D727}"/>
              </a:ext>
            </a:extLst>
          </p:cNvPr>
          <p:cNvSpPr/>
          <p:nvPr/>
        </p:nvSpPr>
        <p:spPr>
          <a:xfrm>
            <a:off x="285750" y="304800"/>
            <a:ext cx="4381691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spcAft>
                <a:spcPts val="600"/>
              </a:spcAft>
              <a:buNone/>
            </a:pPr>
            <a:r>
              <a:rPr lang="ko-KR" altLang="en-US" sz="3200" b="1" dirty="0">
                <a:solidFill>
                  <a:srgbClr val="6B4423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개발 환경</a:t>
            </a:r>
            <a:endParaRPr lang="en-US" sz="3200" dirty="0"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pic>
        <p:nvPicPr>
          <p:cNvPr id="22" name="Picture 20">
            <a:extLst>
              <a:ext uri="{FF2B5EF4-FFF2-40B4-BE49-F238E27FC236}">
                <a16:creationId xmlns:a16="http://schemas.microsoft.com/office/drawing/2014/main" id="{8BCA7C1A-BDD3-274C-4C8A-05B6BDD9F4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93244" y="11871569"/>
            <a:ext cx="2705100" cy="9525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0FE09C46-FEB2-7011-4BAE-1DC5C03C54DD}"/>
              </a:ext>
            </a:extLst>
          </p:cNvPr>
          <p:cNvSpPr/>
          <p:nvPr/>
        </p:nvSpPr>
        <p:spPr bwMode="auto">
          <a:xfrm>
            <a:off x="2066928" y="1140325"/>
            <a:ext cx="6119813" cy="323850"/>
          </a:xfrm>
          <a:prstGeom prst="rect">
            <a:avLst/>
          </a:prstGeom>
          <a:solidFill>
            <a:schemeClr val="bg1"/>
          </a:solidFill>
          <a:ln w="19050">
            <a:solidFill>
              <a:srgbClr val="D5A57D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80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200" dirty="0">
                <a:solidFill>
                  <a:srgbClr val="3F3F48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Windows 10 </a:t>
            </a:r>
            <a:r>
              <a:rPr lang="en-US" altLang="ko-KR" sz="1200" dirty="0">
                <a:solidFill>
                  <a:srgbClr val="3F3F48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Pro</a:t>
            </a:r>
            <a:endParaRPr kumimoji="0" lang="en-US" altLang="ko-KR" sz="1200" dirty="0">
              <a:solidFill>
                <a:srgbClr val="3F3F48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6A0F6DF-2B96-4DD9-2EB6-EB5B661DB86C}"/>
              </a:ext>
            </a:extLst>
          </p:cNvPr>
          <p:cNvSpPr/>
          <p:nvPr/>
        </p:nvSpPr>
        <p:spPr bwMode="auto">
          <a:xfrm>
            <a:off x="2071688" y="1678190"/>
            <a:ext cx="6119812" cy="325041"/>
          </a:xfrm>
          <a:prstGeom prst="rect">
            <a:avLst/>
          </a:prstGeom>
          <a:solidFill>
            <a:schemeClr val="bg1"/>
          </a:solidFill>
          <a:ln w="19050">
            <a:solidFill>
              <a:srgbClr val="D5A57D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rIns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00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 dirty="0">
                <a:solidFill>
                  <a:srgbClr val="3F3F48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Python 3.10.9</a:t>
            </a:r>
            <a:endParaRPr kumimoji="0" lang="en-US" altLang="ko-KR" sz="1200" dirty="0">
              <a:solidFill>
                <a:srgbClr val="3F3F48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27EDDF6-C916-7208-A996-7318CCF13C8A}"/>
              </a:ext>
            </a:extLst>
          </p:cNvPr>
          <p:cNvSpPr/>
          <p:nvPr/>
        </p:nvSpPr>
        <p:spPr bwMode="auto">
          <a:xfrm>
            <a:off x="2066929" y="3157739"/>
            <a:ext cx="6119812" cy="1152128"/>
          </a:xfrm>
          <a:prstGeom prst="rect">
            <a:avLst/>
          </a:prstGeom>
          <a:solidFill>
            <a:schemeClr val="bg1"/>
          </a:solidFill>
          <a:ln w="19050">
            <a:solidFill>
              <a:srgbClr val="D5A57D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rIns="0" anchor="t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00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 dirty="0">
                <a:solidFill>
                  <a:srgbClr val="3F3F48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OpenAI 1.93.0, </a:t>
            </a:r>
            <a:r>
              <a:rPr kumimoji="0" lang="en-US" altLang="ko-KR" sz="1200" dirty="0" err="1">
                <a:solidFill>
                  <a:srgbClr val="3F3F48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Tensorflow</a:t>
            </a:r>
            <a:r>
              <a:rPr kumimoji="0" lang="en-US" altLang="ko-KR" sz="1200" dirty="0">
                <a:solidFill>
                  <a:srgbClr val="3F3F48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2.10, </a:t>
            </a:r>
            <a:r>
              <a:rPr lang="en-US" altLang="ko-KR" sz="1200" dirty="0" err="1">
                <a:solidFill>
                  <a:srgbClr val="3F3F48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xgboost</a:t>
            </a:r>
            <a:r>
              <a:rPr lang="en-US" altLang="ko-KR" sz="1200" dirty="0">
                <a:solidFill>
                  <a:srgbClr val="3F3F48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1.7.3, </a:t>
            </a:r>
            <a:r>
              <a:rPr lang="en-US" altLang="ko-KR" sz="1200" dirty="0" err="1">
                <a:solidFill>
                  <a:srgbClr val="3F3F48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lightgbm</a:t>
            </a:r>
            <a:endParaRPr kumimoji="0" lang="en-US" altLang="ko-KR" sz="1200" dirty="0">
              <a:solidFill>
                <a:srgbClr val="3F3F48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AA46FB8-C592-93BF-D149-056A25F053E4}"/>
              </a:ext>
            </a:extLst>
          </p:cNvPr>
          <p:cNvSpPr/>
          <p:nvPr/>
        </p:nvSpPr>
        <p:spPr bwMode="auto">
          <a:xfrm>
            <a:off x="2070198" y="2247637"/>
            <a:ext cx="6119812" cy="692887"/>
          </a:xfrm>
          <a:prstGeom prst="rect">
            <a:avLst/>
          </a:prstGeom>
          <a:solidFill>
            <a:schemeClr val="bg1"/>
          </a:solidFill>
          <a:ln w="19050">
            <a:solidFill>
              <a:srgbClr val="D5A57D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rIns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00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 dirty="0" err="1">
                <a:solidFill>
                  <a:srgbClr val="3F3F48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Vscode</a:t>
            </a:r>
            <a:r>
              <a:rPr lang="ko-KR" altLang="en-US" sz="1200" dirty="0">
                <a:solidFill>
                  <a:srgbClr val="3F3F48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altLang="ko-KR" sz="1200" dirty="0">
                <a:solidFill>
                  <a:srgbClr val="3F3F48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1.107.1</a:t>
            </a:r>
            <a:r>
              <a:rPr lang="ko-KR" altLang="en-US" sz="1200" dirty="0">
                <a:solidFill>
                  <a:srgbClr val="3F3F48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endParaRPr lang="en-US" altLang="ko-KR" sz="1200" dirty="0">
              <a:solidFill>
                <a:srgbClr val="3F3F48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1800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 dirty="0" err="1">
                <a:solidFill>
                  <a:srgbClr val="3F3F48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Anacomda</a:t>
            </a:r>
            <a:r>
              <a:rPr lang="en-US" altLang="ko-KR" sz="1200" dirty="0">
                <a:solidFill>
                  <a:srgbClr val="3F3F48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altLang="ko-KR" sz="1200" dirty="0" err="1">
                <a:solidFill>
                  <a:srgbClr val="3F3F48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jupyter</a:t>
            </a:r>
            <a:r>
              <a:rPr lang="en-US" altLang="ko-KR" sz="1200" dirty="0">
                <a:solidFill>
                  <a:srgbClr val="3F3F48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notebook(</a:t>
            </a:r>
            <a:r>
              <a:rPr lang="ko-KR" altLang="en-US" sz="1200" dirty="0">
                <a:solidFill>
                  <a:srgbClr val="3F3F48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데이터정제 및 병합</a:t>
            </a:r>
            <a:r>
              <a:rPr lang="en-US" altLang="ko-KR" sz="1200" dirty="0">
                <a:solidFill>
                  <a:srgbClr val="3F3F48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, </a:t>
            </a:r>
            <a:r>
              <a:rPr lang="ko-KR" altLang="en-US" sz="1200" dirty="0">
                <a:solidFill>
                  <a:srgbClr val="3F3F48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그룹화</a:t>
            </a:r>
            <a:r>
              <a:rPr lang="en-US" altLang="ko-KR" sz="1200" dirty="0">
                <a:solidFill>
                  <a:srgbClr val="3F3F48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, ML&amp;DL </a:t>
            </a:r>
            <a:r>
              <a:rPr lang="ko-KR" altLang="en-US" sz="1200" dirty="0">
                <a:solidFill>
                  <a:srgbClr val="3F3F48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분석</a:t>
            </a:r>
            <a:r>
              <a:rPr lang="en-US" altLang="ko-KR" sz="1200" dirty="0">
                <a:solidFill>
                  <a:srgbClr val="3F3F48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) </a:t>
            </a:r>
            <a:endParaRPr kumimoji="0" lang="en-US" altLang="ko-KR" sz="1200" dirty="0">
              <a:solidFill>
                <a:srgbClr val="3F3F48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78650FB-F938-EAFF-2008-34D1B6726C80}"/>
              </a:ext>
            </a:extLst>
          </p:cNvPr>
          <p:cNvSpPr/>
          <p:nvPr/>
        </p:nvSpPr>
        <p:spPr bwMode="auto">
          <a:xfrm>
            <a:off x="2033254" y="4445779"/>
            <a:ext cx="6119812" cy="430576"/>
          </a:xfrm>
          <a:prstGeom prst="rect">
            <a:avLst/>
          </a:prstGeom>
          <a:solidFill>
            <a:schemeClr val="bg1"/>
          </a:solidFill>
          <a:ln w="19050">
            <a:solidFill>
              <a:srgbClr val="D5A57D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rIns="0" anchor="t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00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200" dirty="0">
                <a:solidFill>
                  <a:srgbClr val="3F3F48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Flask 3.0.3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24A34FC8-4806-AC66-E555-64E92032C523}"/>
              </a:ext>
            </a:extLst>
          </p:cNvPr>
          <p:cNvGrpSpPr/>
          <p:nvPr/>
        </p:nvGrpSpPr>
        <p:grpSpPr>
          <a:xfrm>
            <a:off x="814906" y="1130800"/>
            <a:ext cx="1132443" cy="342900"/>
            <a:chOff x="814906" y="1130800"/>
            <a:chExt cx="1132443" cy="342900"/>
          </a:xfrm>
        </p:grpSpPr>
        <p:sp>
          <p:nvSpPr>
            <p:cNvPr id="23" name="Text 3">
              <a:extLst>
                <a:ext uri="{FF2B5EF4-FFF2-40B4-BE49-F238E27FC236}">
                  <a16:creationId xmlns:a16="http://schemas.microsoft.com/office/drawing/2014/main" id="{E96ADCD4-5C8F-056C-1F92-36A6948E4CEE}"/>
                </a:ext>
              </a:extLst>
            </p:cNvPr>
            <p:cNvSpPr/>
            <p:nvPr/>
          </p:nvSpPr>
          <p:spPr>
            <a:xfrm>
              <a:off x="814906" y="1130800"/>
              <a:ext cx="1132443" cy="342900"/>
            </a:xfrm>
            <a:prstGeom prst="roundRect">
              <a:avLst>
                <a:gd name="adj" fmla="val 137143"/>
              </a:avLst>
            </a:prstGeom>
            <a:solidFill>
              <a:srgbClr val="6B4423"/>
            </a:solidFill>
            <a:ln/>
          </p:spPr>
          <p:txBody>
            <a:bodyPr wrap="square" rtlCol="0" anchor="ctr"/>
            <a:lstStyle/>
            <a:p>
              <a:pPr marL="0" indent="0">
                <a:buNone/>
              </a:pPr>
              <a:endParaRPr lang="en-US" dirty="0"/>
            </a:p>
          </p:txBody>
        </p:sp>
        <p:sp>
          <p:nvSpPr>
            <p:cNvPr id="21" name="Text 5">
              <a:extLst>
                <a:ext uri="{FF2B5EF4-FFF2-40B4-BE49-F238E27FC236}">
                  <a16:creationId xmlns:a16="http://schemas.microsoft.com/office/drawing/2014/main" id="{9521D90E-9E5D-63D9-7C24-2FF1661CC26A}"/>
                </a:ext>
              </a:extLst>
            </p:cNvPr>
            <p:cNvSpPr/>
            <p:nvPr/>
          </p:nvSpPr>
          <p:spPr>
            <a:xfrm>
              <a:off x="863417" y="1231691"/>
              <a:ext cx="1015849" cy="14032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algn="ctr">
                <a:lnSpc>
                  <a:spcPts val="1365"/>
                </a:lnSpc>
              </a:pPr>
              <a:r>
                <a:rPr lang="en-US" altLang="ko-KR" sz="1400" dirty="0">
                  <a:solidFill>
                    <a:schemeClr val="bg1"/>
                  </a:solidFill>
                  <a:latin typeface="LG Smart UI SemiBold" panose="020B0700000101010101" pitchFamily="50" charset="-127"/>
                  <a:ea typeface="LG Smart UI SemiBold" panose="020B0700000101010101" pitchFamily="50" charset="-127"/>
                  <a:cs typeface="Arial" pitchFamily="34" charset="-120"/>
                </a:rPr>
                <a:t>OS</a:t>
              </a: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D575C4C6-87A6-6A17-5AD6-5F96190B0861}"/>
              </a:ext>
            </a:extLst>
          </p:cNvPr>
          <p:cNvGrpSpPr/>
          <p:nvPr/>
        </p:nvGrpSpPr>
        <p:grpSpPr>
          <a:xfrm>
            <a:off x="814906" y="1667181"/>
            <a:ext cx="1132443" cy="342900"/>
            <a:chOff x="814906" y="1130800"/>
            <a:chExt cx="1132443" cy="342900"/>
          </a:xfrm>
        </p:grpSpPr>
        <p:sp>
          <p:nvSpPr>
            <p:cNvPr id="26" name="Text 3">
              <a:extLst>
                <a:ext uri="{FF2B5EF4-FFF2-40B4-BE49-F238E27FC236}">
                  <a16:creationId xmlns:a16="http://schemas.microsoft.com/office/drawing/2014/main" id="{D82E5AA0-20E0-9548-ADD8-03B734AB31AF}"/>
                </a:ext>
              </a:extLst>
            </p:cNvPr>
            <p:cNvSpPr/>
            <p:nvPr/>
          </p:nvSpPr>
          <p:spPr>
            <a:xfrm>
              <a:off x="814906" y="1130800"/>
              <a:ext cx="1132443" cy="342900"/>
            </a:xfrm>
            <a:prstGeom prst="roundRect">
              <a:avLst>
                <a:gd name="adj" fmla="val 137143"/>
              </a:avLst>
            </a:prstGeom>
            <a:solidFill>
              <a:srgbClr val="6B4423"/>
            </a:solidFill>
            <a:ln/>
          </p:spPr>
          <p:txBody>
            <a:bodyPr wrap="square" rtlCol="0" anchor="ctr"/>
            <a:lstStyle/>
            <a:p>
              <a:pPr marL="0" indent="0">
                <a:buNone/>
              </a:pPr>
              <a:endParaRPr lang="en-US" dirty="0"/>
            </a:p>
          </p:txBody>
        </p:sp>
        <p:sp>
          <p:nvSpPr>
            <p:cNvPr id="27" name="Text 5">
              <a:extLst>
                <a:ext uri="{FF2B5EF4-FFF2-40B4-BE49-F238E27FC236}">
                  <a16:creationId xmlns:a16="http://schemas.microsoft.com/office/drawing/2014/main" id="{C56ED131-1F37-D9EC-AF94-590781B5858D}"/>
                </a:ext>
              </a:extLst>
            </p:cNvPr>
            <p:cNvSpPr/>
            <p:nvPr/>
          </p:nvSpPr>
          <p:spPr>
            <a:xfrm>
              <a:off x="863417" y="1231691"/>
              <a:ext cx="1015849" cy="14032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algn="ctr">
                <a:lnSpc>
                  <a:spcPts val="1365"/>
                </a:lnSpc>
              </a:pPr>
              <a:r>
                <a:rPr lang="en-US" altLang="ko-KR" sz="1400" dirty="0">
                  <a:solidFill>
                    <a:schemeClr val="bg1"/>
                  </a:solidFill>
                  <a:latin typeface="LG Smart UI SemiBold" panose="020B0700000101010101" pitchFamily="50" charset="-127"/>
                  <a:ea typeface="LG Smart UI SemiBold" panose="020B0700000101010101" pitchFamily="50" charset="-127"/>
                  <a:cs typeface="Arial" pitchFamily="34" charset="-120"/>
                </a:rPr>
                <a:t>Language</a:t>
              </a: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B9A8B65D-9E75-FEFF-4AB0-C7CA7A28A84F}"/>
              </a:ext>
            </a:extLst>
          </p:cNvPr>
          <p:cNvGrpSpPr/>
          <p:nvPr/>
        </p:nvGrpSpPr>
        <p:grpSpPr>
          <a:xfrm>
            <a:off x="814906" y="3163159"/>
            <a:ext cx="1132443" cy="474041"/>
            <a:chOff x="814906" y="1130800"/>
            <a:chExt cx="1132443" cy="342900"/>
          </a:xfrm>
        </p:grpSpPr>
        <p:sp>
          <p:nvSpPr>
            <p:cNvPr id="29" name="Text 3">
              <a:extLst>
                <a:ext uri="{FF2B5EF4-FFF2-40B4-BE49-F238E27FC236}">
                  <a16:creationId xmlns:a16="http://schemas.microsoft.com/office/drawing/2014/main" id="{DE8EEC35-0A58-F976-5C29-B0D6811F6EC1}"/>
                </a:ext>
              </a:extLst>
            </p:cNvPr>
            <p:cNvSpPr/>
            <p:nvPr/>
          </p:nvSpPr>
          <p:spPr>
            <a:xfrm>
              <a:off x="814906" y="1130800"/>
              <a:ext cx="1132443" cy="342900"/>
            </a:xfrm>
            <a:prstGeom prst="roundRect">
              <a:avLst>
                <a:gd name="adj" fmla="val 137143"/>
              </a:avLst>
            </a:prstGeom>
            <a:solidFill>
              <a:srgbClr val="6B4423"/>
            </a:solidFill>
            <a:ln/>
          </p:spPr>
          <p:txBody>
            <a:bodyPr wrap="square" rtlCol="0" anchor="ctr"/>
            <a:lstStyle/>
            <a:p>
              <a:pPr marL="0" indent="0">
                <a:buNone/>
              </a:pPr>
              <a:endParaRPr lang="en-US" dirty="0"/>
            </a:p>
          </p:txBody>
        </p:sp>
        <p:sp>
          <p:nvSpPr>
            <p:cNvPr id="30" name="Text 5">
              <a:extLst>
                <a:ext uri="{FF2B5EF4-FFF2-40B4-BE49-F238E27FC236}">
                  <a16:creationId xmlns:a16="http://schemas.microsoft.com/office/drawing/2014/main" id="{A94F7866-5C37-2BB3-0222-943189C00128}"/>
                </a:ext>
              </a:extLst>
            </p:cNvPr>
            <p:cNvSpPr/>
            <p:nvPr/>
          </p:nvSpPr>
          <p:spPr>
            <a:xfrm>
              <a:off x="863417" y="1176377"/>
              <a:ext cx="1015849" cy="14032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algn="ctr">
                <a:lnSpc>
                  <a:spcPts val="1365"/>
                </a:lnSpc>
              </a:pPr>
              <a:r>
                <a:rPr lang="en-US" altLang="ko-KR" sz="1400" dirty="0">
                  <a:solidFill>
                    <a:schemeClr val="bg1"/>
                  </a:solidFill>
                  <a:latin typeface="LG Smart UI SemiBold" panose="020B0700000101010101" pitchFamily="50" charset="-127"/>
                  <a:ea typeface="LG Smart UI SemiBold" panose="020B0700000101010101" pitchFamily="50" charset="-127"/>
                  <a:cs typeface="Arial" pitchFamily="34" charset="-120"/>
                </a:rPr>
                <a:t>Open</a:t>
              </a:r>
            </a:p>
            <a:p>
              <a:pPr algn="ctr">
                <a:lnSpc>
                  <a:spcPts val="1365"/>
                </a:lnSpc>
              </a:pPr>
              <a:r>
                <a:rPr lang="en-US" altLang="ko-KR" sz="1400" dirty="0">
                  <a:solidFill>
                    <a:schemeClr val="bg1"/>
                  </a:solidFill>
                  <a:latin typeface="LG Smart UI SemiBold" panose="020B0700000101010101" pitchFamily="50" charset="-127"/>
                  <a:ea typeface="LG Smart UI SemiBold" panose="020B0700000101010101" pitchFamily="50" charset="-127"/>
                  <a:cs typeface="Arial" pitchFamily="34" charset="-120"/>
                </a:rPr>
                <a:t>Source</a:t>
              </a: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0B2A3CB1-216F-D479-5BBD-D8D055C960B2}"/>
              </a:ext>
            </a:extLst>
          </p:cNvPr>
          <p:cNvGrpSpPr/>
          <p:nvPr/>
        </p:nvGrpSpPr>
        <p:grpSpPr>
          <a:xfrm>
            <a:off x="814906" y="2257425"/>
            <a:ext cx="1132443" cy="342900"/>
            <a:chOff x="814906" y="1130800"/>
            <a:chExt cx="1132443" cy="342900"/>
          </a:xfrm>
        </p:grpSpPr>
        <p:sp>
          <p:nvSpPr>
            <p:cNvPr id="41" name="Text 3">
              <a:extLst>
                <a:ext uri="{FF2B5EF4-FFF2-40B4-BE49-F238E27FC236}">
                  <a16:creationId xmlns:a16="http://schemas.microsoft.com/office/drawing/2014/main" id="{B8702842-6169-2DB1-7760-1FC6BF1117B4}"/>
                </a:ext>
              </a:extLst>
            </p:cNvPr>
            <p:cNvSpPr/>
            <p:nvPr/>
          </p:nvSpPr>
          <p:spPr>
            <a:xfrm>
              <a:off x="814906" y="1130800"/>
              <a:ext cx="1132443" cy="342900"/>
            </a:xfrm>
            <a:prstGeom prst="roundRect">
              <a:avLst>
                <a:gd name="adj" fmla="val 137143"/>
              </a:avLst>
            </a:prstGeom>
            <a:solidFill>
              <a:srgbClr val="6B4423"/>
            </a:solidFill>
            <a:ln/>
          </p:spPr>
          <p:txBody>
            <a:bodyPr wrap="square" rtlCol="0" anchor="ctr"/>
            <a:lstStyle/>
            <a:p>
              <a:pPr marL="0" indent="0">
                <a:buNone/>
              </a:pPr>
              <a:endParaRPr lang="en-US" dirty="0"/>
            </a:p>
          </p:txBody>
        </p:sp>
        <p:sp>
          <p:nvSpPr>
            <p:cNvPr id="42" name="Text 5">
              <a:extLst>
                <a:ext uri="{FF2B5EF4-FFF2-40B4-BE49-F238E27FC236}">
                  <a16:creationId xmlns:a16="http://schemas.microsoft.com/office/drawing/2014/main" id="{4E4CC42E-D86E-C62D-7691-EE01AA04D385}"/>
                </a:ext>
              </a:extLst>
            </p:cNvPr>
            <p:cNvSpPr/>
            <p:nvPr/>
          </p:nvSpPr>
          <p:spPr>
            <a:xfrm>
              <a:off x="863417" y="1231691"/>
              <a:ext cx="1015849" cy="14032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algn="ctr">
                <a:lnSpc>
                  <a:spcPts val="1365"/>
                </a:lnSpc>
              </a:pPr>
              <a:r>
                <a:rPr lang="en-US" altLang="ko-KR" sz="1400" dirty="0">
                  <a:solidFill>
                    <a:schemeClr val="bg1"/>
                  </a:solidFill>
                  <a:latin typeface="LG Smart UI SemiBold" panose="020B0700000101010101" pitchFamily="50" charset="-127"/>
                  <a:ea typeface="LG Smart UI SemiBold" panose="020B0700000101010101" pitchFamily="50" charset="-127"/>
                  <a:cs typeface="Arial" pitchFamily="34" charset="-120"/>
                </a:rPr>
                <a:t>IDE</a:t>
              </a: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6DC6D804-9C4E-9782-4A7E-746EA66C2DD0}"/>
              </a:ext>
            </a:extLst>
          </p:cNvPr>
          <p:cNvGrpSpPr/>
          <p:nvPr/>
        </p:nvGrpSpPr>
        <p:grpSpPr>
          <a:xfrm>
            <a:off x="814906" y="4447378"/>
            <a:ext cx="1132443" cy="342900"/>
            <a:chOff x="814906" y="1130800"/>
            <a:chExt cx="1132443" cy="342900"/>
          </a:xfrm>
        </p:grpSpPr>
        <p:sp>
          <p:nvSpPr>
            <p:cNvPr id="44" name="Text 3">
              <a:extLst>
                <a:ext uri="{FF2B5EF4-FFF2-40B4-BE49-F238E27FC236}">
                  <a16:creationId xmlns:a16="http://schemas.microsoft.com/office/drawing/2014/main" id="{286CE99C-A80A-7794-B78E-4CB762A16D8B}"/>
                </a:ext>
              </a:extLst>
            </p:cNvPr>
            <p:cNvSpPr/>
            <p:nvPr/>
          </p:nvSpPr>
          <p:spPr>
            <a:xfrm>
              <a:off x="814906" y="1130800"/>
              <a:ext cx="1132443" cy="342900"/>
            </a:xfrm>
            <a:prstGeom prst="roundRect">
              <a:avLst>
                <a:gd name="adj" fmla="val 137143"/>
              </a:avLst>
            </a:prstGeom>
            <a:solidFill>
              <a:srgbClr val="6B4423"/>
            </a:solidFill>
            <a:ln/>
          </p:spPr>
          <p:txBody>
            <a:bodyPr wrap="square" rtlCol="0" anchor="ctr"/>
            <a:lstStyle/>
            <a:p>
              <a:pPr marL="0" indent="0">
                <a:buNone/>
              </a:pPr>
              <a:endParaRPr lang="en-US" dirty="0"/>
            </a:p>
          </p:txBody>
        </p:sp>
        <p:sp>
          <p:nvSpPr>
            <p:cNvPr id="45" name="Text 5">
              <a:extLst>
                <a:ext uri="{FF2B5EF4-FFF2-40B4-BE49-F238E27FC236}">
                  <a16:creationId xmlns:a16="http://schemas.microsoft.com/office/drawing/2014/main" id="{8939ADC5-BE89-BD68-2752-BC225BAC6669}"/>
                </a:ext>
              </a:extLst>
            </p:cNvPr>
            <p:cNvSpPr/>
            <p:nvPr/>
          </p:nvSpPr>
          <p:spPr>
            <a:xfrm>
              <a:off x="863417" y="1231691"/>
              <a:ext cx="1015849" cy="14032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algn="ctr">
                <a:lnSpc>
                  <a:spcPts val="1365"/>
                </a:lnSpc>
              </a:pPr>
              <a:r>
                <a:rPr lang="en-US" altLang="ko-KR" sz="1400" dirty="0">
                  <a:solidFill>
                    <a:schemeClr val="bg1"/>
                  </a:solidFill>
                  <a:latin typeface="LG Smart UI SemiBold" panose="020B0700000101010101" pitchFamily="50" charset="-127"/>
                  <a:ea typeface="LG Smart UI SemiBold" panose="020B0700000101010101" pitchFamily="50" charset="-127"/>
                  <a:cs typeface="Arial" pitchFamily="34" charset="-120"/>
                </a:rPr>
                <a:t>Framework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940570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D3C201A-0B34-0F90-C70D-5E91A3B059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id="{A0A270D6-99BA-76CB-0D0F-853847F43AEE}"/>
              </a:ext>
            </a:extLst>
          </p:cNvPr>
          <p:cNvGrpSpPr/>
          <p:nvPr/>
        </p:nvGrpSpPr>
        <p:grpSpPr>
          <a:xfrm>
            <a:off x="913628" y="2342392"/>
            <a:ext cx="5396347" cy="385763"/>
            <a:chOff x="1676399" y="1435674"/>
            <a:chExt cx="5396347" cy="385763"/>
          </a:xfrm>
        </p:grpSpPr>
        <p:sp>
          <p:nvSpPr>
            <p:cNvPr id="12" name="평행 사변형 11">
              <a:extLst>
                <a:ext uri="{FF2B5EF4-FFF2-40B4-BE49-F238E27FC236}">
                  <a16:creationId xmlns:a16="http://schemas.microsoft.com/office/drawing/2014/main" id="{58177EBA-6F9E-659D-842C-1037B05BCF00}"/>
                </a:ext>
              </a:extLst>
            </p:cNvPr>
            <p:cNvSpPr/>
            <p:nvPr/>
          </p:nvSpPr>
          <p:spPr>
            <a:xfrm>
              <a:off x="1738746" y="1564262"/>
              <a:ext cx="5334000" cy="257175"/>
            </a:xfrm>
            <a:prstGeom prst="parallelogram">
              <a:avLst/>
            </a:prstGeom>
            <a:solidFill>
              <a:srgbClr val="ED7D31">
                <a:alpha val="41961"/>
              </a:srgbClr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평행 사변형 10">
              <a:extLst>
                <a:ext uri="{FF2B5EF4-FFF2-40B4-BE49-F238E27FC236}">
                  <a16:creationId xmlns:a16="http://schemas.microsoft.com/office/drawing/2014/main" id="{F259DD56-FEB9-E510-1BC0-887301A58B30}"/>
                </a:ext>
              </a:extLst>
            </p:cNvPr>
            <p:cNvSpPr/>
            <p:nvPr/>
          </p:nvSpPr>
          <p:spPr>
            <a:xfrm>
              <a:off x="1676399" y="1435674"/>
              <a:ext cx="5334000" cy="314545"/>
            </a:xfrm>
            <a:prstGeom prst="parallelogram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5" name="Text 3">
            <a:extLst>
              <a:ext uri="{FF2B5EF4-FFF2-40B4-BE49-F238E27FC236}">
                <a16:creationId xmlns:a16="http://schemas.microsoft.com/office/drawing/2014/main" id="{44961D79-5395-89CB-2433-F11961D61A6E}"/>
              </a:ext>
            </a:extLst>
          </p:cNvPr>
          <p:cNvSpPr/>
          <p:nvPr/>
        </p:nvSpPr>
        <p:spPr>
          <a:xfrm>
            <a:off x="1091047" y="2342392"/>
            <a:ext cx="4187532" cy="2571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25"/>
              </a:lnSpc>
              <a:buNone/>
            </a:pPr>
            <a:r>
              <a:rPr lang="ko-KR" altLang="en-US" sz="1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날씨와 온도가 카페 매출에 영향을 미칠까</a:t>
            </a:r>
            <a:r>
              <a:rPr lang="en-US" altLang="ko-KR" sz="1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?</a:t>
            </a:r>
            <a:endParaRPr lang="en-US" sz="16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0" name="Text 0">
            <a:extLst>
              <a:ext uri="{FF2B5EF4-FFF2-40B4-BE49-F238E27FC236}">
                <a16:creationId xmlns:a16="http://schemas.microsoft.com/office/drawing/2014/main" id="{996E5B1F-F8B5-3279-4814-EFC0BDDE9F74}"/>
              </a:ext>
            </a:extLst>
          </p:cNvPr>
          <p:cNvSpPr/>
          <p:nvPr/>
        </p:nvSpPr>
        <p:spPr>
          <a:xfrm>
            <a:off x="285750" y="304800"/>
            <a:ext cx="4381691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spcAft>
                <a:spcPts val="600"/>
              </a:spcAft>
              <a:buNone/>
            </a:pPr>
            <a:r>
              <a:rPr lang="ko-KR" altLang="en-US" sz="3200" dirty="0">
                <a:solidFill>
                  <a:srgbClr val="6B4423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프로젝트 배경</a:t>
            </a:r>
            <a:endParaRPr lang="en-US" sz="3200" dirty="0">
              <a:solidFill>
                <a:srgbClr val="6B4423"/>
              </a:solidFill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1264872B-CBA4-C3CD-E276-42561B34F9D5}"/>
              </a:ext>
            </a:extLst>
          </p:cNvPr>
          <p:cNvGrpSpPr/>
          <p:nvPr/>
        </p:nvGrpSpPr>
        <p:grpSpPr>
          <a:xfrm>
            <a:off x="913628" y="3143682"/>
            <a:ext cx="5396347" cy="385763"/>
            <a:chOff x="1676399" y="1435674"/>
            <a:chExt cx="5396347" cy="385763"/>
          </a:xfrm>
        </p:grpSpPr>
        <p:sp>
          <p:nvSpPr>
            <p:cNvPr id="15" name="평행 사변형 14">
              <a:extLst>
                <a:ext uri="{FF2B5EF4-FFF2-40B4-BE49-F238E27FC236}">
                  <a16:creationId xmlns:a16="http://schemas.microsoft.com/office/drawing/2014/main" id="{84FF2FD3-DCD9-A243-613C-FDB89FAC854F}"/>
                </a:ext>
              </a:extLst>
            </p:cNvPr>
            <p:cNvSpPr/>
            <p:nvPr/>
          </p:nvSpPr>
          <p:spPr>
            <a:xfrm>
              <a:off x="1738746" y="1564262"/>
              <a:ext cx="5334000" cy="257175"/>
            </a:xfrm>
            <a:prstGeom prst="parallelogram">
              <a:avLst/>
            </a:prstGeom>
            <a:solidFill>
              <a:srgbClr val="ED7D31">
                <a:alpha val="41961"/>
              </a:srgbClr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평행 사변형 15">
              <a:extLst>
                <a:ext uri="{FF2B5EF4-FFF2-40B4-BE49-F238E27FC236}">
                  <a16:creationId xmlns:a16="http://schemas.microsoft.com/office/drawing/2014/main" id="{8697E294-2C83-6A35-D331-8E3437BD60CE}"/>
                </a:ext>
              </a:extLst>
            </p:cNvPr>
            <p:cNvSpPr/>
            <p:nvPr/>
          </p:nvSpPr>
          <p:spPr>
            <a:xfrm>
              <a:off x="1676399" y="1435674"/>
              <a:ext cx="5334000" cy="314545"/>
            </a:xfrm>
            <a:prstGeom prst="parallelogram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7" name="Text 3">
            <a:extLst>
              <a:ext uri="{FF2B5EF4-FFF2-40B4-BE49-F238E27FC236}">
                <a16:creationId xmlns:a16="http://schemas.microsoft.com/office/drawing/2014/main" id="{183D78F1-C2ED-5B73-23E1-26276E6EDBD5}"/>
              </a:ext>
            </a:extLst>
          </p:cNvPr>
          <p:cNvSpPr/>
          <p:nvPr/>
        </p:nvSpPr>
        <p:spPr>
          <a:xfrm>
            <a:off x="1091046" y="3143682"/>
            <a:ext cx="4887191" cy="2571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25"/>
              </a:lnSpc>
              <a:buNone/>
            </a:pPr>
            <a:r>
              <a:rPr lang="ko-KR" altLang="en-US" sz="1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예상 매출액과 예상 고객수를 예측 가능한가</a:t>
            </a:r>
            <a:r>
              <a:rPr lang="en-US" altLang="ko-KR" sz="1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?</a:t>
            </a:r>
            <a:endParaRPr lang="en-US" sz="16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32589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DFB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0">
            <a:extLst>
              <a:ext uri="{FF2B5EF4-FFF2-40B4-BE49-F238E27FC236}">
                <a16:creationId xmlns:a16="http://schemas.microsoft.com/office/drawing/2014/main" id="{50E02355-3D0C-B7B4-1BBE-C2682CD75F37}"/>
              </a:ext>
            </a:extLst>
          </p:cNvPr>
          <p:cNvSpPr/>
          <p:nvPr/>
        </p:nvSpPr>
        <p:spPr>
          <a:xfrm>
            <a:off x="285750" y="304800"/>
            <a:ext cx="4381691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spcAft>
                <a:spcPts val="600"/>
              </a:spcAft>
              <a:buNone/>
            </a:pPr>
            <a:r>
              <a:rPr lang="ko-KR" altLang="en-US" sz="3200" b="1" dirty="0">
                <a:solidFill>
                  <a:srgbClr val="6B4423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프로젝트 배경</a:t>
            </a:r>
            <a:endParaRPr lang="en-US" sz="3200" dirty="0"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FE9B65A-9D0C-319F-C639-70CB7056D2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0994" y="1173046"/>
            <a:ext cx="3139992" cy="209005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00B767E3-D776-C9A4-D345-245CE65E30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6003" y="1167973"/>
            <a:ext cx="3373291" cy="2095130"/>
          </a:xfrm>
          <a:prstGeom prst="rect">
            <a:avLst/>
          </a:prstGeom>
        </p:spPr>
      </p:pic>
      <p:sp>
        <p:nvSpPr>
          <p:cNvPr id="16" name="Text 2">
            <a:extLst>
              <a:ext uri="{FF2B5EF4-FFF2-40B4-BE49-F238E27FC236}">
                <a16:creationId xmlns:a16="http://schemas.microsoft.com/office/drawing/2014/main" id="{90D9DDC3-82FE-8328-2083-ED0769FBC7FA}"/>
              </a:ext>
            </a:extLst>
          </p:cNvPr>
          <p:cNvSpPr/>
          <p:nvPr/>
        </p:nvSpPr>
        <p:spPr>
          <a:xfrm>
            <a:off x="1130994" y="3405050"/>
            <a:ext cx="6668300" cy="1451219"/>
          </a:xfrm>
          <a:prstGeom prst="roundRect">
            <a:avLst>
              <a:gd name="adj" fmla="val 9143"/>
            </a:avLst>
          </a:prstGeom>
          <a:solidFill>
            <a:srgbClr val="F5E6D3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8" name="Text 5">
            <a:extLst>
              <a:ext uri="{FF2B5EF4-FFF2-40B4-BE49-F238E27FC236}">
                <a16:creationId xmlns:a16="http://schemas.microsoft.com/office/drawing/2014/main" id="{FAF5887A-017C-1714-AE48-30D640D66CBD}"/>
              </a:ext>
            </a:extLst>
          </p:cNvPr>
          <p:cNvSpPr/>
          <p:nvPr/>
        </p:nvSpPr>
        <p:spPr>
          <a:xfrm>
            <a:off x="1344706" y="3648124"/>
            <a:ext cx="6074997" cy="10109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365"/>
              </a:lnSpc>
            </a:pPr>
            <a:r>
              <a:rPr lang="ko-KR" altLang="en-US" sz="1600" b="1" dirty="0" err="1">
                <a:solidFill>
                  <a:srgbClr val="6B4423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itchFamily="34" charset="-120"/>
              </a:rPr>
              <a:t>비오는</a:t>
            </a:r>
            <a:r>
              <a:rPr lang="ko-KR" altLang="en-US" sz="1600" b="1" dirty="0">
                <a:solidFill>
                  <a:srgbClr val="6B4423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itchFamily="34" charset="-120"/>
              </a:rPr>
              <a:t> 날 아침</a:t>
            </a:r>
            <a:endParaRPr lang="en-US" altLang="ko-KR" sz="1600" b="1" dirty="0">
              <a:solidFill>
                <a:srgbClr val="6B4423"/>
              </a:solidFill>
              <a:latin typeface="LG Smart UI SemiBold" panose="020B0700000101010101" pitchFamily="50" charset="-127"/>
              <a:ea typeface="LG Smart UI SemiBold" panose="020B0700000101010101" pitchFamily="50" charset="-127"/>
              <a:cs typeface="Arial" pitchFamily="34" charset="-120"/>
            </a:endParaRPr>
          </a:p>
          <a:p>
            <a:pPr>
              <a:lnSpc>
                <a:spcPts val="1365"/>
              </a:lnSpc>
            </a:pPr>
            <a:endParaRPr lang="en-US" altLang="ko-KR" sz="1400" dirty="0">
              <a:solidFill>
                <a:srgbClr val="6B4423"/>
              </a:solidFill>
              <a:latin typeface="LG Smart UI SemiBold" panose="020B0700000101010101" pitchFamily="50" charset="-127"/>
              <a:ea typeface="LG Smart UI SemiBold" panose="020B0700000101010101" pitchFamily="50" charset="-127"/>
              <a:cs typeface="Arial" pitchFamily="34" charset="-120"/>
            </a:endParaRPr>
          </a:p>
          <a:p>
            <a:pPr marL="171450" indent="-171450">
              <a:lnSpc>
                <a:spcPts val="1365"/>
              </a:lnSpc>
              <a:buFontTx/>
              <a:buChar char="-"/>
            </a:pPr>
            <a:r>
              <a:rPr lang="ko-KR" altLang="en-US" sz="12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햇빛 부족으로 인한 </a:t>
            </a:r>
            <a:r>
              <a:rPr lang="ko-KR" altLang="en-US" sz="1200" dirty="0" err="1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멜라토닌</a:t>
            </a:r>
            <a:r>
              <a:rPr lang="ko-KR" altLang="en-US" sz="12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 분비 증가와 세로토닌 감소</a:t>
            </a:r>
            <a:r>
              <a:rPr lang="en-US" altLang="ko-KR" sz="1200" dirty="0">
                <a:latin typeface="LG Smart UI Regular" panose="020B0500000101010101" pitchFamily="50" charset="-127"/>
                <a:ea typeface="LG Smart UI Regular" panose="020B0500000101010101" pitchFamily="50" charset="-127"/>
                <a:cs typeface="Arial" pitchFamily="34" charset="-120"/>
              </a:rPr>
              <a:t> </a:t>
            </a:r>
          </a:p>
          <a:p>
            <a:pPr marL="171450" indent="-171450">
              <a:lnSpc>
                <a:spcPts val="1365"/>
              </a:lnSpc>
              <a:buFontTx/>
              <a:buChar char="-"/>
            </a:pPr>
            <a:endParaRPr lang="en-US" altLang="ko-KR" sz="1200" dirty="0">
              <a:latin typeface="LG Smart UI Regular" panose="020B0500000101010101" pitchFamily="50" charset="-127"/>
              <a:ea typeface="LG Smart UI Regular" panose="020B0500000101010101" pitchFamily="50" charset="-127"/>
              <a:cs typeface="Arial" pitchFamily="34" charset="-120"/>
            </a:endParaRPr>
          </a:p>
          <a:p>
            <a:pPr marL="171450" indent="-171450">
              <a:lnSpc>
                <a:spcPts val="1365"/>
              </a:lnSpc>
              <a:buFontTx/>
              <a:buChar char="-"/>
            </a:pPr>
            <a:r>
              <a:rPr lang="ko-KR" altLang="en-US" sz="1200" dirty="0">
                <a:latin typeface="LG Smart UI Regular" panose="020B0500000101010101" pitchFamily="50" charset="-127"/>
                <a:ea typeface="LG Smart UI Regular" panose="020B0500000101010101" pitchFamily="50" charset="-127"/>
                <a:cs typeface="Arial" pitchFamily="34" charset="-120"/>
              </a:rPr>
              <a:t>실제로 늦잠을 잘 확률 ↑</a:t>
            </a:r>
            <a:endParaRPr lang="en-US" altLang="ko-KR" sz="1200" dirty="0">
              <a:latin typeface="LG Smart UI Regular" panose="020B0500000101010101" pitchFamily="50" charset="-127"/>
              <a:ea typeface="LG Smart UI Regular" panose="020B0500000101010101" pitchFamily="50" charset="-127"/>
              <a:cs typeface="Arial" pitchFamily="34" charset="-12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D1BC4C1-F6B6-D856-70C6-FFE17467AD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0">
            <a:extLst>
              <a:ext uri="{FF2B5EF4-FFF2-40B4-BE49-F238E27FC236}">
                <a16:creationId xmlns:a16="http://schemas.microsoft.com/office/drawing/2014/main" id="{F47E4760-3C46-D18C-D559-03A0535C5126}"/>
              </a:ext>
            </a:extLst>
          </p:cNvPr>
          <p:cNvSpPr/>
          <p:nvPr/>
        </p:nvSpPr>
        <p:spPr>
          <a:xfrm>
            <a:off x="285750" y="304800"/>
            <a:ext cx="4381691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spcAft>
                <a:spcPts val="600"/>
              </a:spcAft>
              <a:buNone/>
            </a:pPr>
            <a:r>
              <a:rPr lang="ko-KR" altLang="en-US" sz="3200" b="1" dirty="0">
                <a:solidFill>
                  <a:srgbClr val="6B4423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프로젝트 배경</a:t>
            </a:r>
            <a:endParaRPr lang="en-US" sz="3200" dirty="0"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564CC42-6ED7-30FB-D440-C30A59502F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0994" y="1173046"/>
            <a:ext cx="3139992" cy="2090057"/>
          </a:xfrm>
          <a:prstGeom prst="rect">
            <a:avLst/>
          </a:prstGeom>
        </p:spPr>
      </p:pic>
      <p:sp>
        <p:nvSpPr>
          <p:cNvPr id="16" name="Text 2">
            <a:extLst>
              <a:ext uri="{FF2B5EF4-FFF2-40B4-BE49-F238E27FC236}">
                <a16:creationId xmlns:a16="http://schemas.microsoft.com/office/drawing/2014/main" id="{848F5DC5-C235-9480-C081-CB3772F5886F}"/>
              </a:ext>
            </a:extLst>
          </p:cNvPr>
          <p:cNvSpPr/>
          <p:nvPr/>
        </p:nvSpPr>
        <p:spPr>
          <a:xfrm>
            <a:off x="1130994" y="3405050"/>
            <a:ext cx="6668300" cy="1451219"/>
          </a:xfrm>
          <a:prstGeom prst="roundRect">
            <a:avLst>
              <a:gd name="adj" fmla="val 9143"/>
            </a:avLst>
          </a:prstGeom>
          <a:solidFill>
            <a:srgbClr val="F5E6D3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8" name="Text 5">
            <a:extLst>
              <a:ext uri="{FF2B5EF4-FFF2-40B4-BE49-F238E27FC236}">
                <a16:creationId xmlns:a16="http://schemas.microsoft.com/office/drawing/2014/main" id="{172970B9-1DF7-6E0A-75AC-B88C8E109729}"/>
              </a:ext>
            </a:extLst>
          </p:cNvPr>
          <p:cNvSpPr/>
          <p:nvPr/>
        </p:nvSpPr>
        <p:spPr>
          <a:xfrm>
            <a:off x="1344706" y="3648124"/>
            <a:ext cx="6074997" cy="10109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365"/>
              </a:lnSpc>
            </a:pPr>
            <a:r>
              <a:rPr lang="ko-KR" altLang="en-US" sz="1600" b="1" dirty="0" err="1">
                <a:solidFill>
                  <a:srgbClr val="6B4423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itchFamily="34" charset="-120"/>
              </a:rPr>
              <a:t>비오는</a:t>
            </a:r>
            <a:r>
              <a:rPr lang="ko-KR" altLang="en-US" sz="1600" b="1" dirty="0">
                <a:solidFill>
                  <a:srgbClr val="6B4423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itchFamily="34" charset="-120"/>
              </a:rPr>
              <a:t> 날 오후</a:t>
            </a:r>
            <a:endParaRPr lang="en-US" altLang="ko-KR" sz="1600" b="1" dirty="0">
              <a:solidFill>
                <a:srgbClr val="6B4423"/>
              </a:solidFill>
              <a:latin typeface="LG Smart UI SemiBold" panose="020B0700000101010101" pitchFamily="50" charset="-127"/>
              <a:ea typeface="LG Smart UI SemiBold" panose="020B0700000101010101" pitchFamily="50" charset="-127"/>
              <a:cs typeface="Arial" pitchFamily="34" charset="-120"/>
            </a:endParaRPr>
          </a:p>
          <a:p>
            <a:pPr>
              <a:lnSpc>
                <a:spcPts val="1365"/>
              </a:lnSpc>
            </a:pPr>
            <a:endParaRPr lang="en-US" altLang="ko-KR" sz="1400" dirty="0">
              <a:solidFill>
                <a:srgbClr val="6B4423"/>
              </a:solidFill>
              <a:latin typeface="LG Smart UI SemiBold" panose="020B0700000101010101" pitchFamily="50" charset="-127"/>
              <a:ea typeface="LG Smart UI SemiBold" panose="020B0700000101010101" pitchFamily="50" charset="-127"/>
              <a:cs typeface="Arial" pitchFamily="34" charset="-120"/>
            </a:endParaRPr>
          </a:p>
          <a:p>
            <a:pPr marL="171450" indent="-171450">
              <a:lnSpc>
                <a:spcPts val="1365"/>
              </a:lnSpc>
              <a:buFontTx/>
              <a:buChar char="-"/>
            </a:pPr>
            <a:r>
              <a:rPr lang="ko-KR" altLang="en-US" sz="1200" dirty="0">
                <a:latin typeface="LG Smart UI Regular" panose="020B0500000101010101" pitchFamily="50" charset="-127"/>
                <a:ea typeface="LG Smart UI Regular" panose="020B0500000101010101" pitchFamily="50" charset="-127"/>
                <a:cs typeface="Arial" pitchFamily="34" charset="-120"/>
              </a:rPr>
              <a:t>실외 활동이 어려워 실내로 유입</a:t>
            </a:r>
            <a:endParaRPr lang="en-US" altLang="ko-KR" sz="1200" dirty="0">
              <a:latin typeface="LG Smart UI Regular" panose="020B0500000101010101" pitchFamily="50" charset="-127"/>
              <a:ea typeface="LG Smart UI Regular" panose="020B0500000101010101" pitchFamily="50" charset="-127"/>
              <a:cs typeface="Arial" pitchFamily="34" charset="-120"/>
            </a:endParaRPr>
          </a:p>
          <a:p>
            <a:pPr marL="171450" indent="-171450">
              <a:lnSpc>
                <a:spcPts val="1365"/>
              </a:lnSpc>
              <a:buFontTx/>
              <a:buChar char="-"/>
            </a:pPr>
            <a:endParaRPr lang="en-US" altLang="ko-KR" sz="1200" dirty="0">
              <a:latin typeface="LG Smart UI Regular" panose="020B0500000101010101" pitchFamily="50" charset="-127"/>
              <a:ea typeface="LG Smart UI Regular" panose="020B0500000101010101" pitchFamily="50" charset="-127"/>
              <a:cs typeface="Arial" pitchFamily="34" charset="-120"/>
            </a:endParaRPr>
          </a:p>
          <a:p>
            <a:pPr marL="171450" indent="-171450">
              <a:lnSpc>
                <a:spcPts val="1365"/>
              </a:lnSpc>
              <a:buFontTx/>
              <a:buChar char="-"/>
            </a:pPr>
            <a:r>
              <a:rPr lang="ko-KR" altLang="en-US" sz="1200" dirty="0">
                <a:latin typeface="LG Smart UI Regular" panose="020B0500000101010101" pitchFamily="50" charset="-127"/>
                <a:ea typeface="LG Smart UI Regular" panose="020B0500000101010101" pitchFamily="50" charset="-127"/>
                <a:cs typeface="Arial" pitchFamily="34" charset="-120"/>
              </a:rPr>
              <a:t>카페 매출 증가</a:t>
            </a:r>
            <a:endParaRPr lang="en-US" altLang="ko-KR" sz="1200" dirty="0">
              <a:latin typeface="LG Smart UI Regular" panose="020B0500000101010101" pitchFamily="50" charset="-127"/>
              <a:ea typeface="LG Smart UI Regular" panose="020B0500000101010101" pitchFamily="50" charset="-127"/>
              <a:cs typeface="Arial" pitchFamily="34" charset="-120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16582AFF-E3F5-0759-6D4D-2E431A9B0D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6003" y="1167973"/>
            <a:ext cx="3373291" cy="2095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403903"/>
      </p:ext>
    </p:extLst>
  </p:cSld>
  <p:clrMapOvr>
    <a:masterClrMapping/>
  </p:clrMapOvr>
</p:sld>
</file>

<file path=ppt/theme/theme1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1358</TotalTime>
  <Words>847</Words>
  <Application>Microsoft Office PowerPoint</Application>
  <PresentationFormat>화면 슬라이드 쇼(16:9)</PresentationFormat>
  <Paragraphs>256</Paragraphs>
  <Slides>39</Slides>
  <Notes>36</Notes>
  <HiddenSlides>0</HiddenSlides>
  <MMClips>1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39</vt:i4>
      </vt:variant>
    </vt:vector>
  </HeadingPairs>
  <TitlesOfParts>
    <vt:vector size="49" baseType="lpstr">
      <vt:lpstr>HY견고딕</vt:lpstr>
      <vt:lpstr>HY헤드라인M</vt:lpstr>
      <vt:lpstr>LG Smart UI Bold</vt:lpstr>
      <vt:lpstr>LG Smart UI Regular</vt:lpstr>
      <vt:lpstr>LG Smart UI SemiBold</vt:lpstr>
      <vt:lpstr>맑은 고딕</vt:lpstr>
      <vt:lpstr>온글잎 신예빈 Regular</vt:lpstr>
      <vt:lpstr>휴먼모음T</vt:lpstr>
      <vt:lpstr>Arial</vt:lpstr>
      <vt:lpstr>디자인 사용자 지정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팀 프로젝트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날씨·날짜 기반 매출 및 이용고객 예측</dc:title>
  <dc:subject>AI 기반 카페 매출 예측</dc:subject>
  <dc:creator>카페 매출 예측 팀</dc:creator>
  <cp:lastModifiedBy>김효경</cp:lastModifiedBy>
  <cp:revision>106</cp:revision>
  <dcterms:created xsi:type="dcterms:W3CDTF">2025-12-24T03:34:01Z</dcterms:created>
  <dcterms:modified xsi:type="dcterms:W3CDTF">2026-01-05T08:09:23Z</dcterms:modified>
</cp:coreProperties>
</file>